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Lst>
  <p:notesMasterIdLst>
    <p:notesMasterId r:id="rId28"/>
  </p:notesMasterIdLst>
  <p:sldIdLst>
    <p:sldId id="368" r:id="rId4"/>
    <p:sldId id="257" r:id="rId5"/>
    <p:sldId id="369" r:id="rId6"/>
    <p:sldId id="293" r:id="rId7"/>
    <p:sldId id="405" r:id="rId8"/>
    <p:sldId id="331" r:id="rId9"/>
    <p:sldId id="3354" r:id="rId10"/>
    <p:sldId id="3352" r:id="rId11"/>
    <p:sldId id="320" r:id="rId12"/>
    <p:sldId id="317" r:id="rId13"/>
    <p:sldId id="410" r:id="rId14"/>
    <p:sldId id="283" r:id="rId15"/>
    <p:sldId id="322" r:id="rId16"/>
    <p:sldId id="397" r:id="rId17"/>
    <p:sldId id="281" r:id="rId18"/>
    <p:sldId id="399" r:id="rId19"/>
    <p:sldId id="400" r:id="rId20"/>
    <p:sldId id="318" r:id="rId21"/>
    <p:sldId id="334" r:id="rId22"/>
    <p:sldId id="340" r:id="rId23"/>
    <p:sldId id="3348" r:id="rId24"/>
    <p:sldId id="3351" r:id="rId25"/>
    <p:sldId id="260" r:id="rId26"/>
    <p:sldId id="3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691" autoAdjust="0"/>
    <p:restoredTop sz="94660"/>
  </p:normalViewPr>
  <p:slideViewPr>
    <p:cSldViewPr snapToGrid="0">
      <p:cViewPr varScale="1">
        <p:scale>
          <a:sx n="72" d="100"/>
          <a:sy n="72" d="100"/>
        </p:scale>
        <p:origin x="792" y="78"/>
      </p:cViewPr>
      <p:guideLst/>
    </p:cSldViewPr>
  </p:slideViewPr>
  <p:notesTextViewPr>
    <p:cViewPr>
      <p:scale>
        <a:sx n="3" d="2"/>
        <a:sy n="3" d="2"/>
      </p:scale>
      <p:origin x="0" y="0"/>
    </p:cViewPr>
  </p:notesTextViewPr>
  <p:sorterViewPr>
    <p:cViewPr>
      <p:scale>
        <a:sx n="82" d="100"/>
        <a:sy n="82" d="100"/>
      </p:scale>
      <p:origin x="0" y="-40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CB034-8DEA-4276-858B-8D3A3D5335FF}"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8029F-1D0D-4F79-BD26-9EBDF3664173}" type="slidenum">
              <a:rPr lang="en-US" smtClean="0"/>
              <a:t>‹#›</a:t>
            </a:fld>
            <a:endParaRPr lang="en-US"/>
          </a:p>
        </p:txBody>
      </p:sp>
    </p:spTree>
    <p:extLst>
      <p:ext uri="{BB962C8B-B14F-4D97-AF65-F5344CB8AC3E}">
        <p14:creationId xmlns:p14="http://schemas.microsoft.com/office/powerpoint/2010/main" val="101152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2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Shape 1499"/>
          <p:cNvSpPr>
            <a:spLocks noGrp="1" noRot="1" noChangeAspect="1"/>
          </p:cNvSpPr>
          <p:nvPr>
            <p:ph type="sldImg"/>
          </p:nvPr>
        </p:nvSpPr>
        <p:spPr>
          <a:xfrm>
            <a:off x="457200" y="719138"/>
            <a:ext cx="6400800" cy="3600450"/>
          </a:xfrm>
          <a:prstGeom prst="rect">
            <a:avLst/>
          </a:prstGeom>
        </p:spPr>
        <p:txBody>
          <a:bodyPr/>
          <a:lstStyle/>
          <a:p>
            <a:endParaRPr/>
          </a:p>
        </p:txBody>
      </p:sp>
      <p:sp>
        <p:nvSpPr>
          <p:cNvPr id="1500" name="Shape 1500"/>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Take a look at what the Digital Marketing Products generate </a:t>
            </a:r>
          </a:p>
          <a:p>
            <a:pPr marL="188134" indent="-188134">
              <a:buSzPct val="100000"/>
              <a:buFont typeface="Arial"/>
              <a:buChar char="•"/>
              <a:defRPr b="1" u="sng">
                <a:latin typeface="Arial"/>
                <a:ea typeface="Arial"/>
                <a:cs typeface="Arial"/>
                <a:sym typeface="Arial"/>
              </a:defRPr>
            </a:pPr>
            <a:r>
              <a:t>Remember, full pricing and BV is available on mawc411.com/support.html</a:t>
            </a:r>
          </a:p>
          <a:p>
            <a:endParaRPr/>
          </a:p>
        </p:txBody>
      </p:sp>
    </p:spTree>
    <p:extLst>
      <p:ext uri="{BB962C8B-B14F-4D97-AF65-F5344CB8AC3E}">
        <p14:creationId xmlns:p14="http://schemas.microsoft.com/office/powerpoint/2010/main" val="781047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buFont typeface="Arial"/>
              <a:buChar char="•"/>
            </a:pPr>
            <a:r>
              <a:rPr lang="en-US" dirty="0">
                <a:latin typeface="Arial" pitchFamily="34" charset="0"/>
              </a:rPr>
              <a:t>Showcases all of the services</a:t>
            </a:r>
            <a:r>
              <a:rPr lang="en-US" baseline="0" dirty="0">
                <a:latin typeface="Arial" pitchFamily="34" charset="0"/>
              </a:rPr>
              <a:t> that a client can purchase through maWebCenters</a:t>
            </a:r>
          </a:p>
          <a:p>
            <a:pPr marL="184618" indent="-184618">
              <a:buFont typeface="Arial"/>
              <a:buChar char="•"/>
            </a:pPr>
            <a:r>
              <a:rPr lang="en-US" baseline="0" dirty="0">
                <a:latin typeface="Arial" pitchFamily="34" charset="0"/>
              </a:rPr>
              <a:t>The big difference is whether someone will do it themselves, or leverage our teams of experts to do it for them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13</a:t>
            </a:fld>
            <a:endParaRPr lang="en-US" dirty="0"/>
          </a:p>
        </p:txBody>
      </p:sp>
    </p:spTree>
    <p:extLst>
      <p:ext uri="{BB962C8B-B14F-4D97-AF65-F5344CB8AC3E}">
        <p14:creationId xmlns:p14="http://schemas.microsoft.com/office/powerpoint/2010/main" val="192414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Again – you can apply this to any of your fixed cost goals</a:t>
            </a:r>
            <a:endParaRPr b="1" u="sng"/>
          </a:p>
        </p:txBody>
      </p:sp>
    </p:spTree>
    <p:extLst>
      <p:ext uri="{BB962C8B-B14F-4D97-AF65-F5344CB8AC3E}">
        <p14:creationId xmlns:p14="http://schemas.microsoft.com/office/powerpoint/2010/main" val="341252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0" u="sng" dirty="0">
                <a:latin typeface="Arial" pitchFamily="34" charset="0"/>
              </a:rPr>
              <a:t>TRAINER’S NOTES:</a:t>
            </a:r>
          </a:p>
          <a:p>
            <a:pPr marL="177988" indent="-177988">
              <a:buFont typeface="Arial"/>
              <a:buChar char="•"/>
            </a:pPr>
            <a:r>
              <a:rPr lang="en-US" i="0" dirty="0">
                <a:latin typeface="Arial" pitchFamily="34" charset="0"/>
              </a:rPr>
              <a:t>Long</a:t>
            </a:r>
            <a:r>
              <a:rPr lang="en-US" i="0" baseline="0" dirty="0">
                <a:latin typeface="Arial" pitchFamily="34" charset="0"/>
              </a:rPr>
              <a:t> Term Potential for WCOS = Ongoing BV and Retail Profits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5580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spcBef>
                <a:spcPts val="437"/>
              </a:spcBef>
              <a:buFont typeface="Arial"/>
              <a:buChar char="•"/>
            </a:pPr>
            <a:r>
              <a:rPr lang="en-US" dirty="0">
                <a:latin typeface="Arial" pitchFamily="34" charset="0"/>
                <a:ea typeface="MS Gothic" pitchFamily="49" charset="-128"/>
              </a:rPr>
              <a:t>What does that do for us?</a:t>
            </a:r>
          </a:p>
          <a:p>
            <a:pPr marL="184618" indent="-184618">
              <a:spcBef>
                <a:spcPts val="437"/>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84618" indent="-184618">
              <a:spcBef>
                <a:spcPts val="437"/>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84618" indent="-184618">
              <a:spcBef>
                <a:spcPts val="437"/>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84618" indent="-184618">
              <a:spcBef>
                <a:spcPts val="437"/>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84618" indent="-184618">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18</a:t>
            </a:fld>
            <a:endParaRPr lang="en-US" dirty="0"/>
          </a:p>
        </p:txBody>
      </p:sp>
    </p:spTree>
    <p:extLst>
      <p:ext uri="{BB962C8B-B14F-4D97-AF65-F5344CB8AC3E}">
        <p14:creationId xmlns:p14="http://schemas.microsoft.com/office/powerpoint/2010/main" val="997598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defTabSz="984840">
              <a:defRPr/>
            </a:pPr>
            <a:r>
              <a:rPr lang="en-US" b="1" dirty="0"/>
              <a:t>Trainers Notes:</a:t>
            </a:r>
          </a:p>
          <a:p>
            <a:pPr marL="184657" indent="-184657" defTabSz="984840">
              <a:buFont typeface="Arial"/>
              <a:buChar char="•"/>
              <a:defRPr/>
            </a:pPr>
            <a:r>
              <a:rPr lang="en-US" dirty="0"/>
              <a:t>Share</a:t>
            </a:r>
            <a:r>
              <a:rPr lang="en-US" baseline="0" dirty="0"/>
              <a:t> Stories!</a:t>
            </a: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58542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en-US" b="1" u="sng" dirty="0"/>
              <a:t>TRAINER’S NOTES:</a:t>
            </a:r>
          </a:p>
          <a:p>
            <a:pPr marL="181175" indent="-181175">
              <a:buFont typeface="Arial"/>
              <a:buChar char="•"/>
            </a:pPr>
            <a:r>
              <a:rPr lang="en-US" dirty="0"/>
              <a:t>Briefly cover the options to get started as a WebCenter Owner</a:t>
            </a:r>
          </a:p>
          <a:p>
            <a:pPr defTabSz="497810">
              <a:defRPr b="1"/>
            </a:pPr>
            <a:endParaRPr dirty="0"/>
          </a:p>
        </p:txBody>
      </p:sp>
    </p:spTree>
    <p:extLst>
      <p:ext uri="{BB962C8B-B14F-4D97-AF65-F5344CB8AC3E}">
        <p14:creationId xmlns:p14="http://schemas.microsoft.com/office/powerpoint/2010/main" val="105976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en-US" b="1" u="sng" dirty="0"/>
              <a:t>TRAINER’S NOTES:</a:t>
            </a:r>
          </a:p>
          <a:p>
            <a:pPr marL="171450" indent="-171450" defTabSz="497810">
              <a:buFont typeface="Arial" panose="020B0604020202020204" pitchFamily="34" charset="0"/>
              <a:buChar char="•"/>
              <a:defRPr b="1"/>
            </a:pPr>
            <a:r>
              <a:rPr dirty="0"/>
              <a:t>1 minute</a:t>
            </a:r>
          </a:p>
          <a:p>
            <a:pPr marL="171450" indent="-171450">
              <a:buFont typeface="Arial" panose="020B0604020202020204" pitchFamily="34" charset="0"/>
              <a:buChar char="•"/>
            </a:pPr>
            <a:r>
              <a:rPr dirty="0"/>
              <a:t>Shows the simple sales system.  </a:t>
            </a:r>
          </a:p>
        </p:txBody>
      </p:sp>
    </p:spTree>
    <p:extLst>
      <p:ext uri="{BB962C8B-B14F-4D97-AF65-F5344CB8AC3E}">
        <p14:creationId xmlns:p14="http://schemas.microsoft.com/office/powerpoint/2010/main" val="1145959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This</a:t>
            </a:r>
            <a:r>
              <a:rPr lang="en-US" baseline="0" dirty="0"/>
              <a:t> is just an intro slide – The goal here is to get them excited about what we are going to talk about. </a:t>
            </a:r>
          </a:p>
          <a:p>
            <a:pPr marL="178027" indent="-178027" defTabSz="949478">
              <a:buFont typeface="Arial"/>
              <a:buChar char="•"/>
              <a:defRPr/>
            </a:pPr>
            <a:r>
              <a:rPr lang="en-US" baseline="0" dirty="0"/>
              <a:t> In brief, cover the big topics “Websites, Marketing Tools, Unlimited, Support, Security)  </a:t>
            </a:r>
          </a:p>
          <a:p>
            <a:pPr marL="178027" indent="-178027" defTabSz="949478">
              <a:buFont typeface="Arial"/>
              <a:buChar char="•"/>
              <a:defRPr/>
            </a:pPr>
            <a:r>
              <a:rPr lang="en-US" baseline="0" dirty="0"/>
              <a:t>The goal is to paint a simple picture of how all –inclusive our solution actually is / Instill confidence in the product. </a:t>
            </a:r>
          </a:p>
          <a:p>
            <a:pPr marL="178027" indent="-178027" defTabSz="949478">
              <a:buFont typeface="Arial"/>
              <a:buChar char="•"/>
              <a:defRPr/>
            </a:pPr>
            <a:r>
              <a:rPr lang="en-US" baseline="0" dirty="0"/>
              <a:t>Spend 1 minute or less on this slide – the details are coming up!</a:t>
            </a:r>
          </a:p>
          <a:p>
            <a:pPr defTabSz="949478">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24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88135" indent="-188135">
              <a:buFont typeface="Arial"/>
              <a:buChar char="•"/>
            </a:pPr>
            <a:r>
              <a:rPr lang="en-US" dirty="0">
                <a:latin typeface="Arial" pitchFamily="34" charset="0"/>
              </a:rPr>
              <a:t>Clients have two choices for designing</a:t>
            </a:r>
            <a:r>
              <a:rPr lang="en-US" baseline="0" dirty="0">
                <a:latin typeface="Arial" pitchFamily="34" charset="0"/>
              </a:rPr>
              <a:t> their site</a:t>
            </a:r>
          </a:p>
          <a:p>
            <a:pPr marL="188135" indent="-188135">
              <a:buFont typeface="Arial"/>
              <a:buChar char="•"/>
            </a:pPr>
            <a:r>
              <a:rPr lang="en-US" baseline="0" dirty="0">
                <a:latin typeface="Arial" pitchFamily="34" charset="0"/>
              </a:rPr>
              <a:t>Choice one is to do it themselves. Tech support will help them with technical questions, but the business owner is the one doing the work</a:t>
            </a:r>
          </a:p>
          <a:p>
            <a:pPr marL="188135" indent="-188135">
              <a:buFont typeface="Arial"/>
              <a:buChar char="•"/>
            </a:pPr>
            <a:r>
              <a:rPr lang="en-US" baseline="0" dirty="0">
                <a:latin typeface="Arial" pitchFamily="34" charset="0"/>
              </a:rPr>
              <a:t>The other option is to purchase a design package where our team does it for you </a:t>
            </a:r>
          </a:p>
          <a:p>
            <a:pPr marL="188135" indent="-188135">
              <a:buFont typeface="Arial"/>
              <a:buChar char="•"/>
            </a:pPr>
            <a:r>
              <a:rPr lang="en-US" dirty="0">
                <a:solidFill>
                  <a:schemeClr val="bg1"/>
                </a:solidFill>
                <a:latin typeface="Arial" pitchFamily="34" charset="0"/>
              </a:rPr>
              <a:t>DC </a:t>
            </a:r>
            <a:r>
              <a:rPr lang="en-US" dirty="0">
                <a:solidFill>
                  <a:schemeClr val="bg1"/>
                </a:solidFill>
              </a:rPr>
              <a:t>Adds Value!</a:t>
            </a:r>
          </a:p>
          <a:p>
            <a:pPr marL="188135" indent="-188135">
              <a:buFont typeface="Arial"/>
              <a:buChar char="•"/>
            </a:pPr>
            <a:r>
              <a:rPr lang="en-US" dirty="0">
                <a:solidFill>
                  <a:schemeClr val="bg1"/>
                </a:solidFill>
              </a:rPr>
              <a:t>Better Experience for your Client!</a:t>
            </a:r>
            <a:br>
              <a:rPr lang="en-US" dirty="0">
                <a:solidFill>
                  <a:schemeClr val="bg1"/>
                </a:solidFill>
              </a:rPr>
            </a:br>
            <a:endParaRPr lang="en-US" dirty="0">
              <a:solidFill>
                <a:schemeClr val="bg1"/>
              </a:solidFill>
            </a:endParaRPr>
          </a:p>
          <a:p>
            <a:pPr marL="188135" indent="-188135">
              <a:buFont typeface="Arial"/>
              <a:buChar char="•"/>
            </a:pPr>
            <a:endParaRPr lang="en-US" baseline="0" dirty="0">
              <a:latin typeface="Arial" pitchFamily="34" charset="0"/>
            </a:endParaRPr>
          </a:p>
          <a:p>
            <a:pPr marL="188135" indent="-188135">
              <a:buFont typeface="Arial"/>
              <a:buChar char="•"/>
            </a:pPr>
            <a:endParaRPr lang="en-US" dirty="0"/>
          </a:p>
        </p:txBody>
      </p:sp>
      <p:sp>
        <p:nvSpPr>
          <p:cNvPr id="4" name="Slide Number Placeholder 3"/>
          <p:cNvSpPr>
            <a:spLocks noGrp="1"/>
          </p:cNvSpPr>
          <p:nvPr>
            <p:ph type="sldNum" sz="quarter" idx="10"/>
          </p:nvPr>
        </p:nvSpPr>
        <p:spPr>
          <a:xfrm>
            <a:off x="4235667" y="9271466"/>
            <a:ext cx="3240363" cy="488061"/>
          </a:xfrm>
          <a:prstGeom prst="rect">
            <a:avLst/>
          </a:prstGeom>
        </p:spPr>
        <p:txBody>
          <a:bodyPr lIns="96653" tIns="48327" rIns="96653" bIns="48327"/>
          <a:lstStyle/>
          <a:p>
            <a:fld id="{A65588CC-F53D-EF4C-9A21-3CFECB934B9B}" type="slidenum">
              <a:rPr lang="en-US" smtClean="0"/>
              <a:t>6</a:t>
            </a:fld>
            <a:endParaRPr lang="en-US" dirty="0"/>
          </a:p>
        </p:txBody>
      </p:sp>
    </p:spTree>
    <p:extLst>
      <p:ext uri="{BB962C8B-B14F-4D97-AF65-F5344CB8AC3E}">
        <p14:creationId xmlns:p14="http://schemas.microsoft.com/office/powerpoint/2010/main" val="87798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278955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585372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50146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defTabSz="984840">
              <a:defRPr/>
            </a:pPr>
            <a:r>
              <a:rPr lang="en-US" b="1" dirty="0"/>
              <a:t>Trainers Notes:</a:t>
            </a:r>
          </a:p>
          <a:p>
            <a:pPr marL="184657" indent="-184657" defTabSz="984840">
              <a:buFont typeface="Arial"/>
              <a:buChar char="•"/>
              <a:defRPr/>
            </a:pPr>
            <a:r>
              <a:rPr lang="en-US" dirty="0"/>
              <a:t>Share</a:t>
            </a:r>
            <a:r>
              <a:rPr lang="en-US" baseline="0" dirty="0"/>
              <a:t> Stories!</a:t>
            </a: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10</a:t>
            </a:fld>
            <a:endParaRPr lang="en-US" dirty="0"/>
          </a:p>
        </p:txBody>
      </p:sp>
    </p:spTree>
    <p:extLst>
      <p:ext uri="{BB962C8B-B14F-4D97-AF65-F5344CB8AC3E}">
        <p14:creationId xmlns:p14="http://schemas.microsoft.com/office/powerpoint/2010/main" val="209781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Self Explanatory </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prstClr val="black"/>
              </a:solidFill>
              <a:effectLst/>
              <a:uLnTx/>
              <a:uFillTx/>
              <a:latin typeface="Calibri"/>
              <a:cs typeface="Calibri"/>
              <a:sym typeface="Calibri"/>
            </a:endParaRPr>
          </a:p>
        </p:txBody>
      </p:sp>
    </p:spTree>
    <p:extLst>
      <p:ext uri="{BB962C8B-B14F-4D97-AF65-F5344CB8AC3E}">
        <p14:creationId xmlns:p14="http://schemas.microsoft.com/office/powerpoint/2010/main" val="249318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1/11/2018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130163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1/11/2018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3012302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62" name="Shape 86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63" name="Shape 86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64" name="Shape 86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977658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73" name="Shape 87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74" name="Shape 87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75" name="Shape 8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9999188"/>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84" name="Shape 8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85" name="Shape 8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86" name="Shape 88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4048644"/>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95" name="Shape 89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96" name="Shape 89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97" name="Shape 89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527116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06" name="Shape 90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07" name="Shape 90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08" name="Shape 90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065659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17" name="Shape 91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18" name="Shape 91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19" name="Shape 9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735563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28" name="Shape 9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29" name="Shape 9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30" name="Shape 93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253493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39" name="Shape 93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40" name="Shape 94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41" name="Shape 94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06695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50" name="Shape 95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51" name="Shape 95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52" name="Shape 95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00218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61" name="Shape 96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62" name="Shape 96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63" name="Shape 9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082813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1/11/2018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39527045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72" name="Shape 9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73" name="Shape 9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74" name="Shape 97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159925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83" name="Shape 98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84" name="Shape 98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85" name="Shape 98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42718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994" name="Shape 99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95" name="Shape 99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996" name="Shape 99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392833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05" name="Shape 100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06" name="Shape 100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07" name="Shape 10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787350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16" name="Shape 10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17" name="Shape 10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18" name="Shape 101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732410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27" name="Shape 102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28" name="Shape 102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29" name="Shape 102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281669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38" name="Shape 103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39" name="Shape 103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40" name="Shape 104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4118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49" name="Shape 104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50" name="Shape 105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51" name="Shape 10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439879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60" name="Shape 10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61" name="Shape 10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62" name="Shape 106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428821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71" name="Shape 107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72" name="Shape 107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73" name="Shape 107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081914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6502796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82" name="Shape 108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83" name="Shape 108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84" name="Shape 108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754147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93" name="Shape 109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94" name="Shape 109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095" name="Shape 10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951073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104" name="Shape 11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5" name="Shape 11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106" name="Shape 110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700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688666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26875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242514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470912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148605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175346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857444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00493D4-127D-4D7E-98C5-EB392743E513}" type="datetimeFigureOut">
              <a:rPr lang="en-SG" smtClean="0"/>
              <a:t>1/11/2018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254971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812329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17709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11/1/2018</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508306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33"/>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581971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211318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653772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686321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767861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964297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25" y="273050"/>
            <a:ext cx="4011087" cy="1162052"/>
          </a:xfrm>
          <a:prstGeom prst="rect">
            <a:avLst/>
          </a:prstGeom>
        </p:spPr>
        <p:txBody>
          <a:bodyPr anchor="b"/>
          <a:lstStyle>
            <a:lvl1pPr algn="l">
              <a:defRPr sz="2667"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02486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493D4-127D-4D7E-98C5-EB392743E513}" type="datetimeFigureOut">
              <a:rPr lang="en-SG" smtClean="0"/>
              <a:t>1/11/2018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3382577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81" name="Shape 81"/>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2389732" y="5367344"/>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21484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937912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2"/>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880711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09" name="Shape 10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 name="Shape 11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11" name="Shape 1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79787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20" name="Shape 1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21" name="Shape 1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22" name="Shape 12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272127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31" name="Shape 13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32" name="Shape 13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33" name="Shape 13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670234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42" name="Shape 14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43" name="Shape 14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44" name="Shape 14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043392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53" name="Shape 15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54" name="Shape 15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155" name="Shape 1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271582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64" name="Shape 1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65" name="Shape 1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744191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76" name="Shape 1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77" name="Shape 1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70652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C00493D4-127D-4D7E-98C5-EB392743E513}" type="datetimeFigureOut">
              <a:rPr lang="en-SG" smtClean="0"/>
              <a:t>1/11/2018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4053875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188" name="Shape 1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89" name="Shape 1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715826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00" name="Shape 2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01" name="Shape 2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720670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12" name="Shape 2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13" name="Shape 2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597411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24" name="Shape 2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25" name="Shape 2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4539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36" name="Shape 2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37" name="Shape 2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558191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48" name="Shape 2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49" name="Shape 2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750132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60" name="Shape 2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61" name="Shape 2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427027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72" name="Shape 2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73" name="Shape 2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770631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84" name="Shape 2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85" name="Shape 2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003715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296" name="Shape 2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97" name="Shape 2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71809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C00493D4-127D-4D7E-98C5-EB392743E513}" type="datetimeFigureOut">
              <a:rPr lang="en-SG" smtClean="0"/>
              <a:t>1/11/2018</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2031296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08" name="Shape 3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09" name="Shape 3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598886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20" name="Shape 3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21" name="Shape 3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140762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32" name="Shape 33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33" name="Shape 33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008643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44" name="Shape 34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45" name="Shape 34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431933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56" name="Shape 35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57" name="Shape 35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148181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68" name="Shape 36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69" name="Shape 36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290442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80" name="Shape 38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81" name="Shape 38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236719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392" name="Shape 39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93" name="Shape 39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163739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04" name="Shape 4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05" name="Shape 4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3758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16" name="Shape 4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17" name="Shape 4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40444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C00493D4-127D-4D7E-98C5-EB392743E513}" type="datetimeFigureOut">
              <a:rPr lang="en-SG" smtClean="0"/>
              <a:t>1/11/2018</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817843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28" name="Shape 4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29" name="Shape 4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231675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40" name="Shape 4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41" name="Shape 4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010541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52" name="Shape 4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53" name="Shape 4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530110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64" name="Shape 4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65" name="Shape 4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967571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76" name="Shape 4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77" name="Shape 4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040587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488" name="Shape 4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89" name="Shape 4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096458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500" name="Shape 5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01" name="Shape 5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64367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512" name="Shape 5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13" name="Shape 5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435369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524" name="Shape 5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25" name="Shape 5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647581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536" name="Shape 5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37" name="Shape 5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50562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493D4-127D-4D7E-98C5-EB392743E513}" type="datetimeFigureOut">
              <a:rPr lang="en-SG" smtClean="0"/>
              <a:t>1/11/2018</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3971956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548" name="Shape 5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49" name="Shape 5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085932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79044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37"/>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217787236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712476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363111187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127356368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355239929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424410167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667" b="1"/>
            </a:lvl1pPr>
          </a:lstStyle>
          <a:p>
            <a:r>
              <a:t>Title Text</a:t>
            </a:r>
          </a:p>
        </p:txBody>
      </p:sp>
      <p:sp>
        <p:nvSpPr>
          <p:cNvPr id="626" name="Shape 626"/>
          <p:cNvSpPr>
            <a:spLocks noGrp="1"/>
          </p:cNvSpPr>
          <p:nvPr>
            <p:ph type="body" idx="1"/>
          </p:nvPr>
        </p:nvSpPr>
        <p:spPr>
          <a:xfrm>
            <a:off x="4766733" y="27306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214072409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636" name="Shape 636"/>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2389732" y="5367347"/>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206103668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0493D4-127D-4D7E-98C5-EB392743E513}" type="datetimeFigureOut">
              <a:rPr lang="en-SG" smtClean="0"/>
              <a:t>1/11/2018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720085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418526112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2"/>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609363"/>
          </a:lstStyle>
          <a:p>
            <a:fld id="{86CB4B4D-7CA3-9044-876B-883B54F8677D}" type="slidenum">
              <a:t>‹#›</a:t>
            </a:fld>
            <a:endParaRPr/>
          </a:p>
        </p:txBody>
      </p:sp>
    </p:spTree>
    <p:extLst>
      <p:ext uri="{BB962C8B-B14F-4D97-AF65-F5344CB8AC3E}">
        <p14:creationId xmlns:p14="http://schemas.microsoft.com/office/powerpoint/2010/main" val="106306160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664" name="Shape 6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65" name="Shape 6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666" name="Shape 66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863157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675" name="Shape 67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76" name="Shape 67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677" name="Shape 67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631561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686" name="Shape 68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87" name="Shape 68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688" name="Shape 68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037501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697" name="Shape 69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98" name="Shape 69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699" name="Shape 6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938709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08" name="Shape 7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09" name="Shape 7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10" name="Shape 71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46285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19" name="Shape 71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20" name="Shape 72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21" name="Shape 72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281053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30" name="Shape 73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31" name="Shape 73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32" name="Shape 73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462955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41" name="Shape 74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42" name="Shape 74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43" name="Shape 7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326358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0493D4-127D-4D7E-98C5-EB392743E513}" type="datetimeFigureOut">
              <a:rPr lang="en-SG" smtClean="0"/>
              <a:t>1/11/2018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B7A4E7-434D-4FC3-9FEC-AE2315C554EC}" type="slidenum">
              <a:rPr lang="en-SG" smtClean="0"/>
              <a:t>‹#›</a:t>
            </a:fld>
            <a:endParaRPr lang="en-SG"/>
          </a:p>
        </p:txBody>
      </p:sp>
    </p:spTree>
    <p:extLst>
      <p:ext uri="{BB962C8B-B14F-4D97-AF65-F5344CB8AC3E}">
        <p14:creationId xmlns:p14="http://schemas.microsoft.com/office/powerpoint/2010/main" val="40567477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52" name="Shape 7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53" name="Shape 7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54" name="Shape 75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007858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63" name="Shape 76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64" name="Shape 76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65" name="Shape 76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563980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74" name="Shape 77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75" name="Shape 77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76" name="Shape 77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189849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85" name="Shape 78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86" name="Shape 78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87" name="Shape 7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932453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796" name="Shape 7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97" name="Shape 7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798" name="Shape 79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834801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07" name="Shape 80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08" name="Shape 80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09" name="Shape 80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476675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18" name="Shape 81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19" name="Shape 81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20" name="Shape 82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880922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29" name="Shape 82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30" name="Shape 83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31" name="Shape 8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786862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40" name="Shape 8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41" name="Shape 8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42" name="Shape 84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4579795"/>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a:endParaRPr sz="2400"/>
          </a:p>
        </p:txBody>
      </p:sp>
      <p:sp>
        <p:nvSpPr>
          <p:cNvPr id="851" name="Shape 85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52" name="Shape 85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a:endParaRPr sz="2400"/>
          </a:p>
        </p:txBody>
      </p:sp>
      <p:sp>
        <p:nvSpPr>
          <p:cNvPr id="853" name="Shape 85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93625" y="6187088"/>
            <a:ext cx="343975" cy="3385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079210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16" Type="http://schemas.openxmlformats.org/officeDocument/2006/relationships/slideLayout" Target="../slideLayouts/slideLayout38.xml"/><Relationship Id="rId11" Type="http://schemas.openxmlformats.org/officeDocument/2006/relationships/slideLayout" Target="../slideLayouts/slideLayout33.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5" Type="http://schemas.openxmlformats.org/officeDocument/2006/relationships/slideLayout" Target="../slideLayouts/slideLayout27.xml"/><Relationship Id="rId90" Type="http://schemas.openxmlformats.org/officeDocument/2006/relationships/slideLayout" Target="../slideLayouts/slideLayout112.xml"/><Relationship Id="rId95" Type="http://schemas.openxmlformats.org/officeDocument/2006/relationships/slideLayout" Target="../slideLayouts/slideLayout117.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slideLayout" Target="../slideLayouts/slideLayout113.xml"/><Relationship Id="rId96" Type="http://schemas.openxmlformats.org/officeDocument/2006/relationships/slideLayout" Target="../slideLayouts/slideLayout11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94" Type="http://schemas.openxmlformats.org/officeDocument/2006/relationships/slideLayout" Target="../slideLayouts/slideLayout116.xml"/><Relationship Id="rId99" Type="http://schemas.openxmlformats.org/officeDocument/2006/relationships/slideLayout" Target="../slideLayouts/slideLayout121.xml"/><Relationship Id="rId10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97" Type="http://schemas.openxmlformats.org/officeDocument/2006/relationships/slideLayout" Target="../slideLayouts/slideLayout119.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92" Type="http://schemas.openxmlformats.org/officeDocument/2006/relationships/slideLayout" Target="../slideLayouts/slideLayout114.xml"/><Relationship Id="rId2" Type="http://schemas.openxmlformats.org/officeDocument/2006/relationships/slideLayout" Target="../slideLayouts/slideLayout24.xml"/><Relationship Id="rId29" Type="http://schemas.openxmlformats.org/officeDocument/2006/relationships/slideLayout" Target="../slideLayouts/slideLayout51.xml"/><Relationship Id="rId24" Type="http://schemas.openxmlformats.org/officeDocument/2006/relationships/slideLayout" Target="../slideLayouts/slideLayout46.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66" Type="http://schemas.openxmlformats.org/officeDocument/2006/relationships/slideLayout" Target="../slideLayouts/slideLayout88.xml"/><Relationship Id="rId87" Type="http://schemas.openxmlformats.org/officeDocument/2006/relationships/slideLayout" Target="../slideLayouts/slideLayout109.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56" Type="http://schemas.openxmlformats.org/officeDocument/2006/relationships/slideLayout" Target="../slideLayouts/slideLayout78.xml"/><Relationship Id="rId77" Type="http://schemas.openxmlformats.org/officeDocument/2006/relationships/slideLayout" Target="../slideLayouts/slideLayout99.xml"/><Relationship Id="rId100" Type="http://schemas.openxmlformats.org/officeDocument/2006/relationships/slideLayout" Target="../slideLayouts/slideLayout122.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93" Type="http://schemas.openxmlformats.org/officeDocument/2006/relationships/slideLayout" Target="../slideLayouts/slideLayout115.xml"/><Relationship Id="rId98" Type="http://schemas.openxmlformats.org/officeDocument/2006/relationships/slideLayout" Target="../slideLayouts/slideLayout12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493D4-127D-4D7E-98C5-EB392743E513}" type="datetimeFigureOut">
              <a:rPr lang="en-SG" smtClean="0"/>
              <a:t>1/11/2018</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7A4E7-434D-4FC3-9FEC-AE2315C554EC}" type="slidenum">
              <a:rPr lang="en-SG" smtClean="0"/>
              <a:t>‹#›</a:t>
            </a:fld>
            <a:endParaRPr lang="en-SG"/>
          </a:p>
        </p:txBody>
      </p:sp>
    </p:spTree>
    <p:extLst>
      <p:ext uri="{BB962C8B-B14F-4D97-AF65-F5344CB8AC3E}">
        <p14:creationId xmlns:p14="http://schemas.microsoft.com/office/powerpoint/2010/main" val="3395940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D35B-55E3-40B8-B764-D25FA42E2D3E}" type="datetimeFigureOut">
              <a:rPr lang="en-US" smtClean="0"/>
              <a:t>11/1/2018</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2500065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48"/>
            <a:ext cx="10972800" cy="114300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38425" y="6369653"/>
            <a:ext cx="343975" cy="338526"/>
          </a:xfrm>
          <a:prstGeom prst="rect">
            <a:avLst/>
          </a:prstGeom>
          <a:ln w="12700">
            <a:miter lim="400000"/>
          </a:ln>
        </p:spPr>
        <p:txBody>
          <a:bodyPr wrap="none" lIns="45705" tIns="45706" rIns="45705" bIns="45706" anchor="ctr">
            <a:spAutoFit/>
          </a:bodyPr>
          <a:lstStyle>
            <a:lvl1pPr algn="r" defTabSz="1218750">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4541468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 id="2147483752" r:id="rId65"/>
    <p:sldLayoutId id="2147483753" r:id="rId66"/>
    <p:sldLayoutId id="2147483754" r:id="rId67"/>
    <p:sldLayoutId id="2147483755" r:id="rId68"/>
    <p:sldLayoutId id="2147483756" r:id="rId69"/>
    <p:sldLayoutId id="2147483757" r:id="rId70"/>
    <p:sldLayoutId id="2147483758" r:id="rId71"/>
    <p:sldLayoutId id="2147483759" r:id="rId72"/>
    <p:sldLayoutId id="2147483760" r:id="rId73"/>
    <p:sldLayoutId id="2147483761" r:id="rId74"/>
    <p:sldLayoutId id="2147483762" r:id="rId75"/>
    <p:sldLayoutId id="2147483763" r:id="rId76"/>
    <p:sldLayoutId id="2147483764" r:id="rId77"/>
    <p:sldLayoutId id="2147483765" r:id="rId78"/>
    <p:sldLayoutId id="2147483766" r:id="rId79"/>
    <p:sldLayoutId id="2147483767" r:id="rId80"/>
    <p:sldLayoutId id="2147483768" r:id="rId81"/>
    <p:sldLayoutId id="2147483769" r:id="rId82"/>
    <p:sldLayoutId id="2147483770" r:id="rId83"/>
    <p:sldLayoutId id="2147483771" r:id="rId84"/>
    <p:sldLayoutId id="2147483772" r:id="rId85"/>
    <p:sldLayoutId id="2147483773" r:id="rId86"/>
    <p:sldLayoutId id="2147483774" r:id="rId87"/>
    <p:sldLayoutId id="2147483775" r:id="rId88"/>
    <p:sldLayoutId id="2147483776" r:id="rId89"/>
    <p:sldLayoutId id="2147483777" r:id="rId90"/>
    <p:sldLayoutId id="2147483778" r:id="rId91"/>
    <p:sldLayoutId id="2147483779" r:id="rId92"/>
    <p:sldLayoutId id="2147483780" r:id="rId93"/>
    <p:sldLayoutId id="2147483781" r:id="rId94"/>
    <p:sldLayoutId id="2147483782" r:id="rId95"/>
    <p:sldLayoutId id="2147483783" r:id="rId96"/>
    <p:sldLayoutId id="2147483784" r:id="rId97"/>
    <p:sldLayoutId id="2147483785" r:id="rId98"/>
    <p:sldLayoutId id="2147483786" r:id="rId99"/>
    <p:sldLayoutId id="2147483787" r:id="rId100"/>
  </p:sldLayoutIdLst>
  <p:transition spd="med"/>
  <p:txStyles>
    <p:titleStyle>
      <a:lvl1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023" marR="0" indent="-457023"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4639" marR="0" indent="-43526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4998" marR="0" indent="-406251"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5611"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4998"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436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372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309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246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36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875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12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7498"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686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622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560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4971"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tif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tiff"/></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1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8.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tiff"/><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5.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6.jpeg"/><Relationship Id="rId4" Type="http://schemas.openxmlformats.org/officeDocument/2006/relationships/image" Target="../media/image22.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BBE9C-40D7-4D41-A41A-614182100F6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1" y="-388223"/>
            <a:ext cx="12364278" cy="7246223"/>
          </a:xfrm>
          <a:prstGeom prst="rect">
            <a:avLst/>
          </a:prstGeom>
          <a:effectLst>
            <a:glow rad="127000">
              <a:schemeClr val="accent1">
                <a:alpha val="54000"/>
              </a:schemeClr>
            </a:glow>
          </a:effectLst>
        </p:spPr>
      </p:pic>
      <p:sp>
        <p:nvSpPr>
          <p:cNvPr id="5" name="Rectangle 4"/>
          <p:cNvSpPr/>
          <p:nvPr/>
        </p:nvSpPr>
        <p:spPr>
          <a:xfrm>
            <a:off x="-196326" y="4872610"/>
            <a:ext cx="12666133" cy="1627020"/>
          </a:xfrm>
          <a:prstGeom prst="rect">
            <a:avLst/>
          </a:prstGeom>
          <a:solidFill>
            <a:srgbClr val="92D05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CF9A5E33-23E1-4F42-9AFF-0B5D624B7E4B}"/>
              </a:ext>
            </a:extLst>
          </p:cNvPr>
          <p:cNvGrpSpPr/>
          <p:nvPr/>
        </p:nvGrpSpPr>
        <p:grpSpPr>
          <a:xfrm>
            <a:off x="1249041" y="4544541"/>
            <a:ext cx="10314505" cy="1938903"/>
            <a:chOff x="1249041" y="4544541"/>
            <a:chExt cx="10314505" cy="1938903"/>
          </a:xfrm>
        </p:grpSpPr>
        <p:sp>
          <p:nvSpPr>
            <p:cNvPr id="7" name="Rectangle 6"/>
            <p:cNvSpPr/>
            <p:nvPr/>
          </p:nvSpPr>
          <p:spPr>
            <a:xfrm>
              <a:off x="1249041" y="4544541"/>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0594783" y="4544541"/>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grpSp>
      <p:sp>
        <p:nvSpPr>
          <p:cNvPr id="8" name="TextBox 7"/>
          <p:cNvSpPr txBox="1"/>
          <p:nvPr/>
        </p:nvSpPr>
        <p:spPr>
          <a:xfrm>
            <a:off x="1" y="5055223"/>
            <a:ext cx="12437531" cy="1261795"/>
          </a:xfrm>
          <a:prstGeom prst="rect">
            <a:avLst/>
          </a:prstGeom>
          <a:noFill/>
        </p:spPr>
        <p:txBody>
          <a:bodyPr wrap="square" lIns="91311" tIns="45676" rIns="91311" bIns="45676"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MAWEBCENTERS &amp;</a:t>
            </a:r>
            <a:r>
              <a:rPr lang="en-US" sz="4400" b="1" dirty="0">
                <a:solidFill>
                  <a:prstClr val="white"/>
                </a:solidFill>
                <a:latin typeface="Pathway Gothic One" charset="0"/>
                <a:ea typeface="Pathway Gothic One" charset="0"/>
                <a:cs typeface="Pathway Gothic One" charset="0"/>
              </a:rPr>
              <a:t> </a:t>
            </a:r>
            <a:r>
              <a:rPr kumimoji="0" lang="en-US" sz="44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B2B SOLUTIONS</a:t>
            </a:r>
          </a:p>
          <a:p>
            <a:pPr marL="0" marR="0" lvl="0" indent="0" algn="ctr" defTabSz="913049"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athway Gothic One" charset="0"/>
                <a:ea typeface="Pathway Gothic One" charset="0"/>
                <a:cs typeface="Pathway Gothic One" charset="0"/>
              </a:rPr>
              <a:t>2018 Market Singapore Leadership School</a:t>
            </a:r>
            <a:endParaRPr kumimoji="0" lang="en-US" sz="32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spTree>
    <p:extLst>
      <p:ext uri="{BB962C8B-B14F-4D97-AF65-F5344CB8AC3E}">
        <p14:creationId xmlns:p14="http://schemas.microsoft.com/office/powerpoint/2010/main" val="10526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389" y="-8469"/>
            <a:ext cx="12564777" cy="7802002"/>
          </a:xfrm>
          <a:prstGeom prst="rect">
            <a:avLst/>
          </a:prstGeom>
        </p:spPr>
      </p:pic>
      <p:sp>
        <p:nvSpPr>
          <p:cNvPr id="4" name="Rectangle 3"/>
          <p:cNvSpPr/>
          <p:nvPr/>
        </p:nvSpPr>
        <p:spPr>
          <a:xfrm>
            <a:off x="-186389" y="-8469"/>
            <a:ext cx="4529666" cy="779353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schemeClr val="bg1"/>
              </a:solidFill>
              <a:latin typeface="Calibri"/>
            </a:endParaRPr>
          </a:p>
        </p:txBody>
      </p:sp>
      <p:cxnSp>
        <p:nvCxnSpPr>
          <p:cNvPr id="5" name="Straight Connector 4"/>
          <p:cNvCxnSpPr/>
          <p:nvPr/>
        </p:nvCxnSpPr>
        <p:spPr>
          <a:xfrm>
            <a:off x="118184" y="2213769"/>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8184" y="3022600"/>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8184" y="3659688"/>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8184" y="382077"/>
            <a:ext cx="3556000" cy="1384995"/>
          </a:xfrm>
          <a:prstGeom prst="rect">
            <a:avLst/>
          </a:prstGeom>
        </p:spPr>
        <p:txBody>
          <a:bodyPr wrap="square">
            <a:spAutoFit/>
          </a:bodyPr>
          <a:lstStyle/>
          <a:p>
            <a:pPr defTabSz="1219170">
              <a:spcAft>
                <a:spcPts val="800"/>
              </a:spcAft>
            </a:pPr>
            <a:r>
              <a:rPr lang="en-US" sz="2800" b="1" dirty="0">
                <a:solidFill>
                  <a:srgbClr val="002060"/>
                </a:solidFill>
                <a:latin typeface="Calibri"/>
              </a:rPr>
              <a:t>AWARD WINNING UNLIMITED </a:t>
            </a:r>
            <a:br>
              <a:rPr lang="en-US" sz="2800" b="1" dirty="0">
                <a:solidFill>
                  <a:srgbClr val="002060"/>
                </a:solidFill>
                <a:latin typeface="Calibri"/>
              </a:rPr>
            </a:br>
            <a:r>
              <a:rPr lang="en-US" sz="2800" b="1" dirty="0">
                <a:solidFill>
                  <a:srgbClr val="002060"/>
                </a:solidFill>
                <a:latin typeface="Calibri"/>
              </a:rPr>
              <a:t>CUSTOMER CARE</a:t>
            </a:r>
          </a:p>
        </p:txBody>
      </p:sp>
      <p:sp>
        <p:nvSpPr>
          <p:cNvPr id="9" name="Rectangle 8"/>
          <p:cNvSpPr/>
          <p:nvPr/>
        </p:nvSpPr>
        <p:spPr>
          <a:xfrm>
            <a:off x="118184" y="1701805"/>
            <a:ext cx="3117841" cy="379656"/>
          </a:xfrm>
          <a:prstGeom prst="rect">
            <a:avLst/>
          </a:prstGeom>
        </p:spPr>
        <p:txBody>
          <a:bodyPr wrap="none">
            <a:spAutoFit/>
          </a:bodyPr>
          <a:lstStyle/>
          <a:p>
            <a:pPr defTabSz="1219170">
              <a:spcAft>
                <a:spcPts val="800"/>
              </a:spcAft>
            </a:pPr>
            <a:r>
              <a:rPr lang="en-US" sz="1867" dirty="0">
                <a:solidFill>
                  <a:schemeClr val="accent1">
                    <a:lumMod val="50000"/>
                  </a:schemeClr>
                </a:solidFill>
                <a:latin typeface="Calibri"/>
              </a:rPr>
              <a:t>Unlimited help editing the site</a:t>
            </a:r>
          </a:p>
        </p:txBody>
      </p:sp>
      <p:sp>
        <p:nvSpPr>
          <p:cNvPr id="10" name="Rectangle 9"/>
          <p:cNvSpPr/>
          <p:nvPr/>
        </p:nvSpPr>
        <p:spPr>
          <a:xfrm>
            <a:off x="118184" y="2295766"/>
            <a:ext cx="3556000" cy="666977"/>
          </a:xfrm>
          <a:prstGeom prst="rect">
            <a:avLst/>
          </a:prstGeom>
        </p:spPr>
        <p:txBody>
          <a:bodyPr wrap="square">
            <a:spAutoFit/>
          </a:bodyPr>
          <a:lstStyle/>
          <a:p>
            <a:pPr defTabSz="1219170">
              <a:spcAft>
                <a:spcPts val="800"/>
              </a:spcAft>
            </a:pPr>
            <a:r>
              <a:rPr lang="en-US" sz="1867" dirty="0">
                <a:solidFill>
                  <a:schemeClr val="accent1">
                    <a:lumMod val="50000"/>
                  </a:schemeClr>
                </a:solidFill>
                <a:latin typeface="Calibri"/>
              </a:rPr>
              <a:t>Support using all features &amp; tools in our solution</a:t>
            </a:r>
          </a:p>
        </p:txBody>
      </p:sp>
      <p:cxnSp>
        <p:nvCxnSpPr>
          <p:cNvPr id="11" name="Straight Connector 10"/>
          <p:cNvCxnSpPr/>
          <p:nvPr/>
        </p:nvCxnSpPr>
        <p:spPr>
          <a:xfrm>
            <a:off x="118184" y="5765800"/>
            <a:ext cx="3556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8184" y="3126716"/>
            <a:ext cx="2939331" cy="379656"/>
          </a:xfrm>
          <a:prstGeom prst="rect">
            <a:avLst/>
          </a:prstGeom>
        </p:spPr>
        <p:txBody>
          <a:bodyPr wrap="none">
            <a:spAutoFit/>
          </a:bodyPr>
          <a:lstStyle/>
          <a:p>
            <a:pPr defTabSz="1219170">
              <a:spcAft>
                <a:spcPts val="800"/>
              </a:spcAft>
            </a:pPr>
            <a:r>
              <a:rPr lang="en-US" sz="1867" dirty="0">
                <a:solidFill>
                  <a:schemeClr val="accent1">
                    <a:lumMod val="50000"/>
                  </a:schemeClr>
                </a:solidFill>
                <a:latin typeface="Calibri"/>
              </a:rPr>
              <a:t>Home country, 24/7 support</a:t>
            </a:r>
          </a:p>
        </p:txBody>
      </p:sp>
      <p:sp>
        <p:nvSpPr>
          <p:cNvPr id="13" name="Rectangle 12"/>
          <p:cNvSpPr/>
          <p:nvPr/>
        </p:nvSpPr>
        <p:spPr>
          <a:xfrm>
            <a:off x="118184" y="3682288"/>
            <a:ext cx="3759200" cy="2103589"/>
          </a:xfrm>
          <a:prstGeom prst="rect">
            <a:avLst/>
          </a:prstGeom>
        </p:spPr>
        <p:txBody>
          <a:bodyPr wrap="square">
            <a:spAutoFit/>
          </a:bodyPr>
          <a:lstStyle/>
          <a:p>
            <a:pPr defTabSz="1219170">
              <a:spcAft>
                <a:spcPts val="800"/>
              </a:spcAft>
            </a:pPr>
            <a:r>
              <a:rPr lang="en-US" sz="1867" dirty="0">
                <a:solidFill>
                  <a:schemeClr val="accent1">
                    <a:lumMod val="50000"/>
                  </a:schemeClr>
                </a:solidFill>
                <a:latin typeface="Calibri"/>
              </a:rPr>
              <a:t>Ultra-secure hosting facility 24x7 Security and incident monitoring, hosted on tiered, high performance Dell PowerEdge servers, protected from fire, floods, earthquakes, power outages, and other types of disasters</a:t>
            </a:r>
          </a:p>
        </p:txBody>
      </p:sp>
      <p:sp>
        <p:nvSpPr>
          <p:cNvPr id="14" name="Rectangle 13"/>
          <p:cNvSpPr/>
          <p:nvPr/>
        </p:nvSpPr>
        <p:spPr>
          <a:xfrm>
            <a:off x="118184" y="5844408"/>
            <a:ext cx="3454400" cy="666977"/>
          </a:xfrm>
          <a:prstGeom prst="rect">
            <a:avLst/>
          </a:prstGeom>
        </p:spPr>
        <p:txBody>
          <a:bodyPr wrap="square">
            <a:spAutoFit/>
          </a:bodyPr>
          <a:lstStyle/>
          <a:p>
            <a:pPr defTabSz="1219170">
              <a:spcAft>
                <a:spcPts val="800"/>
              </a:spcAft>
            </a:pPr>
            <a:r>
              <a:rPr lang="en-US" sz="1867" dirty="0">
                <a:solidFill>
                  <a:schemeClr val="accent1">
                    <a:lumMod val="50000"/>
                  </a:schemeClr>
                </a:solidFill>
                <a:latin typeface="Calibri"/>
              </a:rPr>
              <a:t>Dual-layer firewall protection Using Cisco PIX firewalls</a:t>
            </a:r>
          </a:p>
        </p:txBody>
      </p:sp>
      <p:sp>
        <p:nvSpPr>
          <p:cNvPr id="15" name="Title 1"/>
          <p:cNvSpPr txBox="1">
            <a:spLocks/>
          </p:cNvSpPr>
          <p:nvPr/>
        </p:nvSpPr>
        <p:spPr>
          <a:xfrm>
            <a:off x="8636000" y="5804529"/>
            <a:ext cx="3048000" cy="570881"/>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267" b="1" cap="all" dirty="0">
              <a:ln w="12700">
                <a:noFill/>
              </a:ln>
              <a:solidFill>
                <a:prstClr val="white"/>
              </a:solidFill>
              <a:latin typeface="Calibri"/>
            </a:endParaRPr>
          </a:p>
        </p:txBody>
      </p:sp>
      <p:pic>
        <p:nvPicPr>
          <p:cNvPr id="16" name="image77.png">
            <a:extLst>
              <a:ext uri="{FF2B5EF4-FFF2-40B4-BE49-F238E27FC236}">
                <a16:creationId xmlns:a16="http://schemas.microsoft.com/office/drawing/2014/main" id="{B9C1130E-B060-4E94-AD76-07054A299E84}"/>
              </a:ext>
            </a:extLst>
          </p:cNvPr>
          <p:cNvPicPr>
            <a:picLocks noChangeAspect="1"/>
          </p:cNvPicPr>
          <p:nvPr/>
        </p:nvPicPr>
        <p:blipFill>
          <a:blip r:embed="rId4" cstate="email">
            <a:extLst>
              <a:ext uri="{28A0092B-C50C-407E-A947-70E740481C1C}">
                <a14:useLocalDpi xmlns:a14="http://schemas.microsoft.com/office/drawing/2010/main"/>
              </a:ext>
            </a:extLst>
          </a:blip>
          <a:srcRect l="30776"/>
          <a:stretch>
            <a:fillRect/>
          </a:stretch>
        </p:blipFill>
        <p:spPr>
          <a:xfrm>
            <a:off x="4438984" y="2552940"/>
            <a:ext cx="4529666" cy="4362283"/>
          </a:xfrm>
          <a:prstGeom prst="ellipse">
            <a:avLst/>
          </a:prstGeom>
          <a:ln>
            <a:noFill/>
          </a:ln>
          <a:effectLst>
            <a:softEdge rad="112500"/>
          </a:effectLst>
        </p:spPr>
      </p:pic>
    </p:spTree>
    <p:extLst>
      <p:ext uri="{BB962C8B-B14F-4D97-AF65-F5344CB8AC3E}">
        <p14:creationId xmlns:p14="http://schemas.microsoft.com/office/powerpoint/2010/main" val="50387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 y="-7877"/>
            <a:ext cx="12192003" cy="6858001"/>
            <a:chOff x="-2" y="7530"/>
            <a:chExt cx="9144002" cy="5143501"/>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flipH="1">
              <a:off x="-2" y="7530"/>
              <a:ext cx="4038599" cy="5143501"/>
            </a:xfrm>
            <a:prstGeom prst="rect">
              <a:avLst/>
            </a:prstGeom>
          </p:spPr>
        </p:pic>
      </p:grpSp>
      <p:sp>
        <p:nvSpPr>
          <p:cNvPr id="6" name="Title 1"/>
          <p:cNvSpPr txBox="1">
            <a:spLocks/>
          </p:cNvSpPr>
          <p:nvPr/>
        </p:nvSpPr>
        <p:spPr>
          <a:xfrm>
            <a:off x="711200" y="787400"/>
            <a:ext cx="5892800" cy="711200"/>
          </a:xfrm>
          <a:prstGeom prst="rect">
            <a:avLst/>
          </a:prstGeom>
          <a:no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defRPr/>
            </a:pPr>
            <a:r>
              <a:rPr lang="en-US" sz="3733" b="1" cap="all" dirty="0">
                <a:solidFill>
                  <a:srgbClr val="00B0F0"/>
                </a:solidFill>
                <a:latin typeface="Calibri"/>
                <a:cs typeface="Calibri"/>
                <a:sym typeface="Calibri"/>
              </a:rPr>
              <a:t>The Power of Unlimited</a:t>
            </a:r>
          </a:p>
        </p:txBody>
      </p:sp>
      <p:cxnSp>
        <p:nvCxnSpPr>
          <p:cNvPr id="8" name="Straight Connector 7"/>
          <p:cNvCxnSpPr/>
          <p:nvPr/>
        </p:nvCxnSpPr>
        <p:spPr>
          <a:xfrm>
            <a:off x="812800" y="3451504"/>
            <a:ext cx="609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41600" y="2333904"/>
            <a:ext cx="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76800" y="2333904"/>
            <a:ext cx="0" cy="2133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1201" y="2943511"/>
            <a:ext cx="1930400" cy="379656"/>
          </a:xfrm>
          <a:prstGeom prst="rect">
            <a:avLst/>
          </a:prstGeom>
        </p:spPr>
        <p:txBody>
          <a:bodyPr wrap="square">
            <a:spAutoFit/>
          </a:bodyPr>
          <a:lstStyle/>
          <a:p>
            <a:pPr algn="ctr" defTabSz="1219170" hangingPunct="0">
              <a:spcBef>
                <a:spcPts val="1467"/>
              </a:spcBef>
              <a:spcAft>
                <a:spcPts val="800"/>
              </a:spcAft>
              <a:defRPr/>
            </a:pPr>
            <a:r>
              <a:rPr lang="en-US" sz="1867" kern="0" dirty="0">
                <a:solidFill>
                  <a:prstClr val="black"/>
                </a:solidFill>
                <a:latin typeface="Calibri"/>
                <a:cs typeface="Calibri"/>
                <a:sym typeface="Calibri"/>
              </a:rPr>
              <a:t>Unlimited Pages</a:t>
            </a:r>
          </a:p>
        </p:txBody>
      </p:sp>
      <p:sp>
        <p:nvSpPr>
          <p:cNvPr id="13" name="Rectangle 12"/>
          <p:cNvSpPr/>
          <p:nvPr/>
        </p:nvSpPr>
        <p:spPr>
          <a:xfrm>
            <a:off x="2641600" y="2944389"/>
            <a:ext cx="2235200" cy="379656"/>
          </a:xfrm>
          <a:prstGeom prst="rect">
            <a:avLst/>
          </a:prstGeom>
        </p:spPr>
        <p:txBody>
          <a:bodyPr wrap="square">
            <a:spAutoFit/>
          </a:bodyPr>
          <a:lstStyle/>
          <a:p>
            <a:pPr algn="ctr" defTabSz="1219170" hangingPunct="0">
              <a:spcBef>
                <a:spcPts val="1467"/>
              </a:spcBef>
              <a:spcAft>
                <a:spcPts val="800"/>
              </a:spcAft>
              <a:defRPr/>
            </a:pPr>
            <a:r>
              <a:rPr lang="en-US" sz="1867" kern="0" dirty="0">
                <a:solidFill>
                  <a:prstClr val="black"/>
                </a:solidFill>
                <a:latin typeface="Calibri"/>
                <a:cs typeface="Calibri"/>
                <a:sym typeface="Calibri"/>
              </a:rPr>
              <a:t>Unlimited Changes</a:t>
            </a:r>
          </a:p>
        </p:txBody>
      </p:sp>
      <p:sp>
        <p:nvSpPr>
          <p:cNvPr id="16" name="Rectangle 15"/>
          <p:cNvSpPr/>
          <p:nvPr/>
        </p:nvSpPr>
        <p:spPr>
          <a:xfrm>
            <a:off x="4876800" y="2939814"/>
            <a:ext cx="2235200" cy="379656"/>
          </a:xfrm>
          <a:prstGeom prst="rect">
            <a:avLst/>
          </a:prstGeom>
        </p:spPr>
        <p:txBody>
          <a:bodyPr wrap="square">
            <a:spAutoFit/>
          </a:bodyPr>
          <a:lstStyle/>
          <a:p>
            <a:pPr algn="ctr" defTabSz="1219170" hangingPunct="0">
              <a:spcBef>
                <a:spcPts val="1467"/>
              </a:spcBef>
              <a:spcAft>
                <a:spcPts val="800"/>
              </a:spcAft>
              <a:defRPr/>
            </a:pPr>
            <a:r>
              <a:rPr lang="en-US" sz="1867" kern="0" dirty="0">
                <a:solidFill>
                  <a:prstClr val="black"/>
                </a:solidFill>
                <a:latin typeface="Calibri"/>
                <a:cs typeface="Calibri"/>
                <a:sym typeface="Calibri"/>
              </a:rPr>
              <a:t>Unlimited Traffic</a:t>
            </a:r>
          </a:p>
        </p:txBody>
      </p:sp>
      <p:sp>
        <p:nvSpPr>
          <p:cNvPr id="17" name="Rectangle 16"/>
          <p:cNvSpPr/>
          <p:nvPr/>
        </p:nvSpPr>
        <p:spPr>
          <a:xfrm>
            <a:off x="711201" y="4321019"/>
            <a:ext cx="1930400" cy="666977"/>
          </a:xfrm>
          <a:prstGeom prst="rect">
            <a:avLst/>
          </a:prstGeom>
        </p:spPr>
        <p:txBody>
          <a:bodyPr wrap="square">
            <a:spAutoFit/>
          </a:bodyPr>
          <a:lstStyle/>
          <a:p>
            <a:pPr algn="ctr" defTabSz="1219170" hangingPunct="0">
              <a:spcBef>
                <a:spcPts val="1467"/>
              </a:spcBef>
              <a:spcAft>
                <a:spcPts val="800"/>
              </a:spcAft>
              <a:defRPr/>
            </a:pPr>
            <a:r>
              <a:rPr lang="en-US" sz="1867" kern="0" dirty="0">
                <a:solidFill>
                  <a:prstClr val="black"/>
                </a:solidFill>
                <a:latin typeface="Calibri"/>
                <a:cs typeface="Calibri"/>
                <a:sym typeface="Calibri"/>
              </a:rPr>
              <a:t>Unlimited E-mail Address</a:t>
            </a:r>
          </a:p>
        </p:txBody>
      </p:sp>
      <p:sp>
        <p:nvSpPr>
          <p:cNvPr id="18" name="Rectangle 17"/>
          <p:cNvSpPr/>
          <p:nvPr/>
        </p:nvSpPr>
        <p:spPr>
          <a:xfrm>
            <a:off x="2641600" y="4321898"/>
            <a:ext cx="2235200" cy="379656"/>
          </a:xfrm>
          <a:prstGeom prst="rect">
            <a:avLst/>
          </a:prstGeom>
        </p:spPr>
        <p:txBody>
          <a:bodyPr wrap="square">
            <a:spAutoFit/>
          </a:bodyPr>
          <a:lstStyle/>
          <a:p>
            <a:pPr algn="ctr" defTabSz="1219170" hangingPunct="0">
              <a:spcBef>
                <a:spcPts val="1467"/>
              </a:spcBef>
              <a:spcAft>
                <a:spcPts val="800"/>
              </a:spcAft>
              <a:defRPr/>
            </a:pPr>
            <a:r>
              <a:rPr lang="en-US" sz="1867" kern="0" dirty="0">
                <a:solidFill>
                  <a:prstClr val="black"/>
                </a:solidFill>
                <a:latin typeface="Calibri"/>
                <a:cs typeface="Calibri"/>
                <a:sym typeface="Calibri"/>
              </a:rPr>
              <a:t>Unlimited Upgrades</a:t>
            </a:r>
          </a:p>
        </p:txBody>
      </p:sp>
      <p:sp>
        <p:nvSpPr>
          <p:cNvPr id="19" name="Rectangle 18"/>
          <p:cNvSpPr/>
          <p:nvPr/>
        </p:nvSpPr>
        <p:spPr>
          <a:xfrm>
            <a:off x="4817338" y="4333493"/>
            <a:ext cx="2584449" cy="666977"/>
          </a:xfrm>
          <a:prstGeom prst="rect">
            <a:avLst/>
          </a:prstGeom>
        </p:spPr>
        <p:txBody>
          <a:bodyPr wrap="square">
            <a:spAutoFit/>
          </a:bodyPr>
          <a:lstStyle/>
          <a:p>
            <a:pPr algn="ctr" defTabSz="1219170" hangingPunct="0">
              <a:spcBef>
                <a:spcPts val="1467"/>
              </a:spcBef>
              <a:spcAft>
                <a:spcPts val="800"/>
              </a:spcAft>
              <a:defRPr/>
            </a:pPr>
            <a:r>
              <a:rPr lang="en-US" sz="1867" kern="0" dirty="0">
                <a:solidFill>
                  <a:prstClr val="black"/>
                </a:solidFill>
                <a:latin typeface="Calibri"/>
                <a:cs typeface="Calibri"/>
                <a:sym typeface="Calibri"/>
              </a:rPr>
              <a:t>Unlimited support, changes and upgrades.</a:t>
            </a:r>
          </a:p>
        </p:txBody>
      </p:sp>
      <p:sp>
        <p:nvSpPr>
          <p:cNvPr id="20" name="Rectangle 19"/>
          <p:cNvSpPr/>
          <p:nvPr/>
        </p:nvSpPr>
        <p:spPr>
          <a:xfrm>
            <a:off x="765861" y="5407720"/>
            <a:ext cx="6096000" cy="666977"/>
          </a:xfrm>
          <a:prstGeom prst="rect">
            <a:avLst/>
          </a:prstGeom>
        </p:spPr>
        <p:txBody>
          <a:bodyPr>
            <a:spAutoFit/>
          </a:bodyPr>
          <a:lstStyle/>
          <a:p>
            <a:pPr algn="ctr" defTabSz="1219170" hangingPunct="0">
              <a:spcBef>
                <a:spcPts val="1467"/>
              </a:spcBef>
              <a:defRPr/>
            </a:pPr>
            <a:r>
              <a:rPr lang="en-US" sz="1867" kern="0" dirty="0">
                <a:solidFill>
                  <a:prstClr val="black"/>
                </a:solidFill>
                <a:latin typeface="Calibri"/>
                <a:cs typeface="Calibri"/>
                <a:sym typeface="Calibri"/>
              </a:rPr>
              <a:t>We take away the challenges that business owners face to stay current with their online marketing solution.</a:t>
            </a:r>
          </a:p>
        </p:txBody>
      </p:sp>
      <p:pic>
        <p:nvPicPr>
          <p:cNvPr id="3074" name="Picture 2" descr="C:\Users\Junaed\Downloads\FlaticonDownload (2)\png\copy8.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376006" y="2305522"/>
            <a:ext cx="600831" cy="60083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15554" y="3756304"/>
            <a:ext cx="561276" cy="5426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68598" y="3683071"/>
            <a:ext cx="612039" cy="5976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496953" y="2260473"/>
            <a:ext cx="633817" cy="6523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87562" y="2165651"/>
            <a:ext cx="813677" cy="813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726840" y="3609821"/>
            <a:ext cx="535169" cy="6933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23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DA7D02A-10C4-404A-854E-CA6DE671F41B}"/>
              </a:ext>
            </a:extLst>
          </p:cNvPr>
          <p:cNvPicPr>
            <a:picLocks noChangeAspect="1"/>
          </p:cNvPicPr>
          <p:nvPr/>
        </p:nvPicPr>
        <p:blipFill>
          <a:blip r:embed="rId3">
            <a:lum bright="70000" contrast="-70000"/>
          </a:blip>
          <a:stretch>
            <a:fillRect/>
          </a:stretch>
        </p:blipFill>
        <p:spPr>
          <a:xfrm>
            <a:off x="0" y="-21448"/>
            <a:ext cx="12179300" cy="6858000"/>
          </a:xfrm>
          <a:prstGeom prst="rect">
            <a:avLst/>
          </a:prstGeom>
        </p:spPr>
      </p:pic>
      <p:sp>
        <p:nvSpPr>
          <p:cNvPr id="1488" name="Shape 1488"/>
          <p:cNvSpPr/>
          <p:nvPr/>
        </p:nvSpPr>
        <p:spPr>
          <a:xfrm>
            <a:off x="1194260" y="157102"/>
            <a:ext cx="9735777" cy="697525"/>
          </a:xfrm>
          <a:prstGeom prst="rect">
            <a:avLst/>
          </a:prstGeom>
          <a:ln w="12700">
            <a:miter lim="400000"/>
          </a:ln>
          <a:extLst>
            <a:ext uri="{C572A759-6A51-4108-AA02-DFA0A04FC94B}">
              <ma14:wrappingTextBoxFlag xmlns:ma14="http://schemas.microsoft.com/office/mac/drawingml/2011/main" xmlns="" val="1"/>
            </a:ext>
          </a:extLst>
        </p:spPr>
        <p:txBody>
          <a:bodyPr lIns="60940" tIns="60941" rIns="60940" bIns="60941">
            <a:spAutoFit/>
          </a:bodyPr>
          <a:lstStyle>
            <a:lvl1pPr algn="ctr" defTabSz="914400">
              <a:defRPr sz="2800" b="1" cap="all"/>
            </a:lvl1pPr>
          </a:lstStyle>
          <a:p>
            <a:r>
              <a:rPr sz="3733"/>
              <a:t>Build share of customer </a:t>
            </a:r>
          </a:p>
        </p:txBody>
      </p:sp>
      <p:pic>
        <p:nvPicPr>
          <p:cNvPr id="1490" name="image65.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4105" y="1872127"/>
            <a:ext cx="5598275" cy="4620797"/>
          </a:xfrm>
          <a:prstGeom prst="rect">
            <a:avLst/>
          </a:prstGeom>
          <a:ln>
            <a:noFill/>
          </a:ln>
          <a:effectLst>
            <a:softEdge rad="112500"/>
          </a:effectLst>
        </p:spPr>
      </p:pic>
      <p:sp>
        <p:nvSpPr>
          <p:cNvPr id="1491" name="Shape 1491"/>
          <p:cNvSpPr/>
          <p:nvPr/>
        </p:nvSpPr>
        <p:spPr>
          <a:xfrm>
            <a:off x="3378336" y="994255"/>
            <a:ext cx="5367623" cy="533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gn="ctr" defTabSz="914400">
              <a:defRPr sz="2000" b="1" cap="all"/>
            </a:lvl1pPr>
          </a:lstStyle>
          <a:p>
            <a:r>
              <a:rPr sz="2667" dirty="0"/>
              <a:t>Your client buys a website</a:t>
            </a:r>
          </a:p>
        </p:txBody>
      </p:sp>
      <p:sp>
        <p:nvSpPr>
          <p:cNvPr id="1493" name="Shape 1493"/>
          <p:cNvSpPr/>
          <p:nvPr/>
        </p:nvSpPr>
        <p:spPr>
          <a:xfrm>
            <a:off x="2719755" y="1513857"/>
            <a:ext cx="6932245" cy="631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t">
            <a:spAutoFit/>
          </a:bodyPr>
          <a:lstStyle>
            <a:lvl1pPr algn="ctr" defTabSz="914400">
              <a:defRPr sz="2000" b="1" cap="all"/>
            </a:lvl1pPr>
          </a:lstStyle>
          <a:p>
            <a:r>
              <a:rPr lang="en-US" sz="2667" dirty="0"/>
              <a:t>AND</a:t>
            </a:r>
            <a:r>
              <a:rPr sz="2667" dirty="0"/>
              <a:t> wants to market the site</a:t>
            </a:r>
          </a:p>
        </p:txBody>
      </p:sp>
      <p:pic>
        <p:nvPicPr>
          <p:cNvPr id="1494" name="image4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8227" y="2177461"/>
            <a:ext cx="3637843" cy="2690512"/>
          </a:xfrm>
          <a:prstGeom prst="rect">
            <a:avLst/>
          </a:prstGeom>
          <a:ln w="12700" cap="flat">
            <a:noFill/>
            <a:miter lim="400000"/>
          </a:ln>
          <a:effectLst/>
        </p:spPr>
      </p:pic>
      <p:grpSp>
        <p:nvGrpSpPr>
          <p:cNvPr id="1498" name="Group 1498"/>
          <p:cNvGrpSpPr/>
          <p:nvPr/>
        </p:nvGrpSpPr>
        <p:grpSpPr>
          <a:xfrm>
            <a:off x="12700" y="3898981"/>
            <a:ext cx="12192000" cy="1627021"/>
            <a:chOff x="136281" y="4036123"/>
            <a:chExt cx="9144000" cy="1220265"/>
          </a:xfrm>
        </p:grpSpPr>
        <p:sp>
          <p:nvSpPr>
            <p:cNvPr id="1496" name="Shape 1496"/>
            <p:cNvSpPr/>
            <p:nvPr/>
          </p:nvSpPr>
          <p:spPr>
            <a:xfrm>
              <a:off x="136281" y="4036123"/>
              <a:ext cx="9144000" cy="1220265"/>
            </a:xfrm>
            <a:prstGeom prst="rect">
              <a:avLst/>
            </a:prstGeom>
            <a:solidFill>
              <a:srgbClr val="00B0F0">
                <a:alpha val="84000"/>
              </a:srgbClr>
            </a:solidFill>
            <a:ln w="25400" cap="flat">
              <a:solidFill>
                <a:srgbClr val="00B0F0"/>
              </a:solidFill>
              <a:prstDash val="solid"/>
              <a:round/>
            </a:ln>
            <a:effectLst/>
          </p:spPr>
          <p:txBody>
            <a:bodyPr wrap="square" lIns="60959" tIns="60959" rIns="60959" bIns="60959" numCol="1" anchor="ctr">
              <a:noAutofit/>
            </a:bodyPr>
            <a:lstStyle/>
            <a:p>
              <a:pPr algn="ctr" defTabSz="1218750">
                <a:defRPr sz="2100">
                  <a:solidFill>
                    <a:srgbClr val="FFFFFF"/>
                  </a:solidFill>
                </a:defRPr>
              </a:pPr>
              <a:endParaRPr sz="2800"/>
            </a:p>
          </p:txBody>
        </p:sp>
        <p:sp>
          <p:nvSpPr>
            <p:cNvPr id="1497" name="Shape 1497"/>
            <p:cNvSpPr/>
            <p:nvPr/>
          </p:nvSpPr>
          <p:spPr>
            <a:xfrm>
              <a:off x="136281" y="4276923"/>
              <a:ext cx="9144000" cy="738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p>
              <a:pPr algn="ctr" defTabSz="1218750">
                <a:defRPr sz="2100">
                  <a:solidFill>
                    <a:srgbClr val="FFFFFF"/>
                  </a:solidFill>
                </a:defRPr>
              </a:pPr>
              <a:r>
                <a:rPr sz="2800" dirty="0"/>
                <a:t>YOU CAN START WITH A WEBSITE SALE OR A DIGITAL MARKETING PRODUCT SALE</a:t>
              </a:r>
            </a:p>
            <a:p>
              <a:pPr algn="ctr" defTabSz="1218750">
                <a:defRPr sz="2100">
                  <a:solidFill>
                    <a:srgbClr val="FFFFFF"/>
                  </a:solidFill>
                </a:defRPr>
              </a:pPr>
              <a:r>
                <a:rPr sz="2800" dirty="0"/>
                <a:t>GROW THE RELATIONSHIP TO BUILD SHARE OF CUSTOMER</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498"/>
                                        </p:tgtEl>
                                        <p:attrNameLst>
                                          <p:attrName>style.visibility</p:attrName>
                                        </p:attrNameLst>
                                      </p:cBhvr>
                                      <p:to>
                                        <p:strVal val="visible"/>
                                      </p:to>
                                    </p:set>
                                    <p:anim calcmode="lin" valueType="num">
                                      <p:cBhvr>
                                        <p:cTn id="7" dur="500" fill="hold"/>
                                        <p:tgtEl>
                                          <p:spTgt spid="1498"/>
                                        </p:tgtEl>
                                        <p:attrNameLst>
                                          <p:attrName>ppt_x</p:attrName>
                                        </p:attrNameLst>
                                      </p:cBhvr>
                                      <p:tavLst>
                                        <p:tav tm="0">
                                          <p:val>
                                            <p:strVal val="#ppt_x"/>
                                          </p:val>
                                        </p:tav>
                                        <p:tav tm="100000">
                                          <p:val>
                                            <p:strVal val="#ppt_x"/>
                                          </p:val>
                                        </p:tav>
                                      </p:tavLst>
                                    </p:anim>
                                    <p:anim calcmode="lin" valueType="num">
                                      <p:cBhvr>
                                        <p:cTn id="8" dur="500" fill="hold"/>
                                        <p:tgtEl>
                                          <p:spTgt spid="1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0F4860-57C7-49A3-84B5-ED5CB07B9D7F}"/>
              </a:ext>
            </a:extLst>
          </p:cNvPr>
          <p:cNvPicPr>
            <a:picLocks noChangeAspect="1"/>
          </p:cNvPicPr>
          <p:nvPr/>
        </p:nvPicPr>
        <p:blipFill>
          <a:blip r:embed="rId3">
            <a:lum bright="70000" contrast="-70000"/>
          </a:blip>
          <a:stretch>
            <a:fillRect/>
          </a:stretch>
        </p:blipFill>
        <p:spPr>
          <a:xfrm>
            <a:off x="12700" y="-1"/>
            <a:ext cx="12179300" cy="6858000"/>
          </a:xfrm>
          <a:prstGeom prst="rect">
            <a:avLst/>
          </a:prstGeom>
        </p:spPr>
      </p:pic>
      <p:sp>
        <p:nvSpPr>
          <p:cNvPr id="5" name="Rectangle 4" hidden="1"/>
          <p:cNvSpPr/>
          <p:nvPr/>
        </p:nvSpPr>
        <p:spPr>
          <a:xfrm>
            <a:off x="8170042" y="1660631"/>
            <a:ext cx="3783724" cy="377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hidden="1"/>
          <p:cNvSpPr/>
          <p:nvPr/>
        </p:nvSpPr>
        <p:spPr>
          <a:xfrm>
            <a:off x="4176110" y="783788"/>
            <a:ext cx="3783724" cy="502766"/>
          </a:xfrm>
          <a:prstGeom prst="rect">
            <a:avLst/>
          </a:prstGeom>
        </p:spPr>
        <p:txBody>
          <a:bodyPr wrap="square">
            <a:spAutoFit/>
          </a:bodyPr>
          <a:lstStyle/>
          <a:p>
            <a:pPr lvl="0" algn="ctr"/>
            <a:r>
              <a:rPr lang="en-US" sz="2667" b="1" dirty="0">
                <a:solidFill>
                  <a:schemeClr val="bg1"/>
                </a:solidFill>
              </a:rPr>
              <a:t>SOCIAL MEDIA</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090969" cy="6858000"/>
          </a:xfrm>
          <a:prstGeom prst="rect">
            <a:avLst/>
          </a:prstGeom>
        </p:spPr>
      </p:pic>
      <p:sp>
        <p:nvSpPr>
          <p:cNvPr id="26" name="Rectangle 25"/>
          <p:cNvSpPr/>
          <p:nvPr/>
        </p:nvSpPr>
        <p:spPr>
          <a:xfrm>
            <a:off x="-1" y="6070601"/>
            <a:ext cx="4103669" cy="461665"/>
          </a:xfrm>
          <a:prstGeom prst="rect">
            <a:avLst/>
          </a:prstGeom>
        </p:spPr>
        <p:txBody>
          <a:bodyPr wrap="square">
            <a:spAutoFit/>
          </a:bodyPr>
          <a:lstStyle/>
          <a:p>
            <a:pPr algn="ctr" defTabSz="1219170"/>
            <a:r>
              <a:rPr lang="en-US" sz="2400" u="sng" dirty="0">
                <a:solidFill>
                  <a:schemeClr val="bg1"/>
                </a:solidFill>
              </a:rPr>
              <a:t>WWW.MAWC411.COM</a:t>
            </a:r>
          </a:p>
        </p:txBody>
      </p:sp>
      <p:pic>
        <p:nvPicPr>
          <p:cNvPr id="12" name="image49.png">
            <a:extLst>
              <a:ext uri="{FF2B5EF4-FFF2-40B4-BE49-F238E27FC236}">
                <a16:creationId xmlns:a16="http://schemas.microsoft.com/office/drawing/2014/main" id="{76F1E06C-1F41-4D30-AAC0-2E5DAC1274AD}"/>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9707" y="2668517"/>
            <a:ext cx="4822515" cy="3566684"/>
          </a:xfrm>
          <a:prstGeom prst="rect">
            <a:avLst/>
          </a:prstGeom>
          <a:ln w="12700" cap="flat">
            <a:noFill/>
            <a:miter lim="400000"/>
          </a:ln>
          <a:effectLst/>
        </p:spPr>
      </p:pic>
      <p:sp>
        <p:nvSpPr>
          <p:cNvPr id="3" name="TextBox 2"/>
          <p:cNvSpPr txBox="1"/>
          <p:nvPr/>
        </p:nvSpPr>
        <p:spPr>
          <a:xfrm>
            <a:off x="4468801" y="809825"/>
            <a:ext cx="7548283" cy="6555641"/>
          </a:xfrm>
          <a:prstGeom prst="rect">
            <a:avLst/>
          </a:prstGeom>
          <a:noFill/>
        </p:spPr>
        <p:txBody>
          <a:bodyPr wrap="square" rtlCol="0">
            <a:spAutoFit/>
          </a:bodyPr>
          <a:lstStyle/>
          <a:p>
            <a:r>
              <a:rPr lang="en-US" sz="2800" b="1" dirty="0">
                <a:solidFill>
                  <a:srgbClr val="00B0F0"/>
                </a:solidFill>
              </a:rPr>
              <a:t>SOCIAL MEDIA</a:t>
            </a:r>
          </a:p>
          <a:p>
            <a:r>
              <a:rPr lang="en-US" sz="2800" dirty="0"/>
              <a:t>Social Media Management, Online Reputation Management, Facebook Advertising</a:t>
            </a:r>
          </a:p>
          <a:p>
            <a:endParaRPr lang="en-US" sz="2800" dirty="0"/>
          </a:p>
          <a:p>
            <a:r>
              <a:rPr lang="en-US" sz="2800" b="1" dirty="0">
                <a:solidFill>
                  <a:srgbClr val="00B0F0"/>
                </a:solidFill>
              </a:rPr>
              <a:t>DIGITAL MARKETING</a:t>
            </a:r>
          </a:p>
          <a:p>
            <a:r>
              <a:rPr lang="en-US" sz="2800" dirty="0"/>
              <a:t>Local SEO, Regional SEO, Google Advertising, </a:t>
            </a:r>
            <a:br>
              <a:rPr lang="en-US" sz="2800" dirty="0"/>
            </a:br>
            <a:r>
              <a:rPr lang="en-US" sz="2800" dirty="0"/>
              <a:t>Content Writing, Wordpress.org</a:t>
            </a:r>
          </a:p>
          <a:p>
            <a:endParaRPr lang="en-US" sz="2800" dirty="0"/>
          </a:p>
          <a:p>
            <a:r>
              <a:rPr lang="en-US" sz="2800" b="1" dirty="0">
                <a:solidFill>
                  <a:srgbClr val="00B0F0"/>
                </a:solidFill>
              </a:rPr>
              <a:t>WEBSITE HOSTING &amp; MANAGEMENT</a:t>
            </a:r>
          </a:p>
          <a:p>
            <a:r>
              <a:rPr lang="en-US" sz="2800" dirty="0"/>
              <a:t>Basic Monthly Membership</a:t>
            </a:r>
            <a:br>
              <a:rPr lang="en-US" sz="2800" dirty="0"/>
            </a:br>
            <a:r>
              <a:rPr lang="en-US" sz="2800" dirty="0"/>
              <a:t>Monthly Maintenance &amp; Management</a:t>
            </a:r>
            <a:br>
              <a:rPr lang="en-US" sz="2800" dirty="0"/>
            </a:br>
            <a:r>
              <a:rPr lang="en-US" sz="2800" dirty="0"/>
              <a:t>Managed Monthly Membership</a:t>
            </a:r>
          </a:p>
          <a:p>
            <a:r>
              <a:rPr lang="en-US" sz="2800" dirty="0"/>
              <a:t> </a:t>
            </a:r>
          </a:p>
          <a:p>
            <a:br>
              <a:rPr lang="en-US" sz="2800" dirty="0"/>
            </a:br>
            <a:endParaRPr lang="en-US" sz="2800" dirty="0"/>
          </a:p>
        </p:txBody>
      </p:sp>
    </p:spTree>
    <p:extLst>
      <p:ext uri="{BB962C8B-B14F-4D97-AF65-F5344CB8AC3E}">
        <p14:creationId xmlns:p14="http://schemas.microsoft.com/office/powerpoint/2010/main" val="2335317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4096DC-E6C2-4D83-9B4F-7003FE180596}"/>
              </a:ext>
            </a:extLst>
          </p:cNvPr>
          <p:cNvPicPr>
            <a:picLocks noChangeAspect="1"/>
          </p:cNvPicPr>
          <p:nvPr/>
        </p:nvPicPr>
        <p:blipFill>
          <a:blip r:embed="rId2">
            <a:lum bright="70000" contrast="-70000"/>
          </a:blip>
          <a:stretch>
            <a:fillRect/>
          </a:stretch>
        </p:blipFill>
        <p:spPr>
          <a:xfrm>
            <a:off x="12700" y="-1"/>
            <a:ext cx="12179300" cy="6858000"/>
          </a:xfrm>
          <a:prstGeom prst="rect">
            <a:avLst/>
          </a:prstGeom>
        </p:spPr>
      </p:pic>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579008" y="395065"/>
            <a:ext cx="7612993" cy="2964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70C0"/>
                </a:solidFill>
                <a:effectLst/>
                <a:uLnTx/>
                <a:uFillTx/>
                <a:latin typeface="Calibri" panose="020F0502020204030204"/>
                <a:ea typeface="+mn-ea"/>
                <a:cs typeface="+mn-cs"/>
              </a:rPr>
              <a:t>UFO PROFITABILITY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When considering any business venture, you want to evaluate how it can impact your income long &amp; short term.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171090" y="2232628"/>
            <a:ext cx="6222124" cy="1672253"/>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SHORT TERM GOALS</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Your short-term financial goals can typically be</a:t>
            </a:r>
            <a:b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handled by increasing cash flow</a:t>
            </a:r>
            <a:b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(RETAIL PROFITS)</a:t>
            </a:r>
          </a:p>
        </p:txBody>
      </p:sp>
      <p:sp>
        <p:nvSpPr>
          <p:cNvPr id="8" name="Rectangle 7"/>
          <p:cNvSpPr/>
          <p:nvPr/>
        </p:nvSpPr>
        <p:spPr>
          <a:xfrm>
            <a:off x="5171089" y="4480560"/>
            <a:ext cx="6222124" cy="1672253"/>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LONG TERM GOALS</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Your long-term financial goals can typically be </a:t>
            </a:r>
            <a:b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handled by increasing ongoing income</a:t>
            </a:r>
            <a:b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(MPCP)</a:t>
            </a:r>
          </a:p>
        </p:txBody>
      </p:sp>
    </p:spTree>
    <p:extLst>
      <p:ext uri="{BB962C8B-B14F-4D97-AF65-F5344CB8AC3E}">
        <p14:creationId xmlns:p14="http://schemas.microsoft.com/office/powerpoint/2010/main" val="353005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36D884-F81E-4B3B-8882-468FC360825A}"/>
              </a:ext>
            </a:extLst>
          </p:cNvPr>
          <p:cNvPicPr>
            <a:picLocks noChangeAspect="1"/>
          </p:cNvPicPr>
          <p:nvPr/>
        </p:nvPicPr>
        <p:blipFill>
          <a:blip r:embed="rId3">
            <a:lum bright="70000" contrast="-70000"/>
          </a:blip>
          <a:stretch>
            <a:fillRect/>
          </a:stretch>
        </p:blipFill>
        <p:spPr>
          <a:xfrm>
            <a:off x="12700" y="-1"/>
            <a:ext cx="12179300" cy="6858000"/>
          </a:xfrm>
          <a:prstGeom prst="rect">
            <a:avLst/>
          </a:prstGeom>
        </p:spPr>
      </p:pic>
      <p:grpSp>
        <p:nvGrpSpPr>
          <p:cNvPr id="1463" name="Group 1463"/>
          <p:cNvGrpSpPr/>
          <p:nvPr/>
        </p:nvGrpSpPr>
        <p:grpSpPr>
          <a:xfrm>
            <a:off x="5870370" y="-7"/>
            <a:ext cx="6288213" cy="6910852"/>
            <a:chOff x="0" y="134618"/>
            <a:chExt cx="4716159" cy="5183138"/>
          </a:xfrm>
          <a:noFill/>
        </p:grpSpPr>
        <p:sp>
          <p:nvSpPr>
            <p:cNvPr id="1461" name="Shape 1461"/>
            <p:cNvSpPr/>
            <p:nvPr/>
          </p:nvSpPr>
          <p:spPr>
            <a:xfrm flipH="1">
              <a:off x="0" y="134618"/>
              <a:ext cx="4682358" cy="5143504"/>
            </a:xfrm>
            <a:prstGeom prst="rect">
              <a:avLst/>
            </a:prstGeom>
            <a:grpFill/>
            <a:ln w="12700" cap="flat">
              <a:noFill/>
              <a:miter lim="400000"/>
            </a:ln>
            <a:effectLst/>
          </p:spPr>
          <p:txBody>
            <a:bodyPr wrap="square" lIns="60959" tIns="60959" rIns="60959" bIns="60959" numCol="1" anchor="ctr">
              <a:noAutofit/>
            </a:bodyPr>
            <a:lstStyle/>
            <a:p>
              <a:pPr>
                <a:spcBef>
                  <a:spcPts val="800"/>
                </a:spcBef>
                <a:defRPr sz="1600">
                  <a:solidFill>
                    <a:srgbClr val="262626"/>
                  </a:solidFill>
                </a:defRPr>
              </a:pPr>
              <a:endParaRPr sz="2133"/>
            </a:p>
          </p:txBody>
        </p:sp>
        <p:sp>
          <p:nvSpPr>
            <p:cNvPr id="1462" name="Shape 1462"/>
            <p:cNvSpPr/>
            <p:nvPr/>
          </p:nvSpPr>
          <p:spPr>
            <a:xfrm>
              <a:off x="33801" y="193663"/>
              <a:ext cx="4682358" cy="5124093"/>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p>
              <a:pPr>
                <a:defRPr sz="1400">
                  <a:solidFill>
                    <a:srgbClr val="262626"/>
                  </a:solidFill>
                </a:defRPr>
              </a:pPr>
              <a:endParaRPr sz="1867" dirty="0"/>
            </a:p>
            <a:p>
              <a:pPr indent="365638">
                <a:spcBef>
                  <a:spcPts val="800"/>
                </a:spcBef>
                <a:defRPr b="1">
                  <a:solidFill>
                    <a:srgbClr val="262626"/>
                  </a:solidFill>
                </a:defRPr>
              </a:pPr>
              <a:r>
                <a:rPr lang="en-US" sz="2400" dirty="0"/>
                <a:t>	</a:t>
              </a:r>
              <a:r>
                <a:rPr sz="2400" dirty="0"/>
                <a:t>AVERAGE RETAIL PROFITS :</a:t>
              </a:r>
            </a:p>
            <a:p>
              <a:pPr indent="365638">
                <a:spcBef>
                  <a:spcPts val="800"/>
                </a:spcBef>
                <a:defRPr>
                  <a:solidFill>
                    <a:srgbClr val="262626"/>
                  </a:solidFill>
                </a:defRPr>
              </a:pPr>
              <a:r>
                <a:rPr lang="en-US" sz="2400" dirty="0"/>
                <a:t>	</a:t>
              </a:r>
              <a:r>
                <a:rPr sz="2400" dirty="0"/>
                <a:t>USA, MX, CAN, AU</a:t>
              </a:r>
              <a:r>
                <a:rPr lang="en-GB" sz="2400" dirty="0"/>
                <a:t>, SGP</a:t>
              </a:r>
              <a:r>
                <a:rPr sz="2400" dirty="0"/>
                <a:t>: </a:t>
              </a:r>
              <a:r>
                <a:rPr lang="en-US" sz="2400" dirty="0"/>
                <a:t>US$1,000 </a:t>
              </a:r>
              <a:endParaRPr sz="2400" dirty="0">
                <a:solidFill>
                  <a:srgbClr val="FFFFFF"/>
                </a:solidFill>
              </a:endParaRPr>
            </a:p>
            <a:p>
              <a:pPr indent="365638">
                <a:spcBef>
                  <a:spcPts val="800"/>
                </a:spcBef>
                <a:defRPr>
                  <a:solidFill>
                    <a:srgbClr val="262626"/>
                  </a:solidFill>
                </a:defRPr>
              </a:pPr>
              <a:r>
                <a:rPr lang="en-US" sz="2400" dirty="0"/>
                <a:t>	</a:t>
              </a:r>
              <a:r>
                <a:rPr sz="2400" dirty="0"/>
                <a:t>UK: £700 </a:t>
              </a:r>
              <a:endParaRPr sz="2400" dirty="0">
                <a:solidFill>
                  <a:srgbClr val="FFFFFF"/>
                </a:solidFill>
              </a:endParaRPr>
            </a:p>
            <a:p>
              <a:pPr indent="365638">
                <a:spcBef>
                  <a:spcPts val="800"/>
                </a:spcBef>
                <a:defRPr>
                  <a:solidFill>
                    <a:srgbClr val="262626"/>
                  </a:solidFill>
                </a:defRPr>
              </a:pPr>
              <a:r>
                <a:rPr lang="en-US" sz="2400" dirty="0"/>
                <a:t>	</a:t>
              </a:r>
              <a:r>
                <a:rPr sz="2400" dirty="0"/>
                <a:t>HK: HK$</a:t>
              </a:r>
              <a:r>
                <a:rPr lang="en-US" sz="2400" dirty="0"/>
                <a:t>7,7</a:t>
              </a:r>
              <a:r>
                <a:rPr sz="2400" dirty="0"/>
                <a:t>00 </a:t>
              </a:r>
              <a:endParaRPr sz="2400" dirty="0">
                <a:solidFill>
                  <a:srgbClr val="FFFFFF"/>
                </a:solidFill>
              </a:endParaRPr>
            </a:p>
            <a:p>
              <a:pPr indent="365638">
                <a:spcBef>
                  <a:spcPts val="800"/>
                </a:spcBef>
                <a:defRPr>
                  <a:solidFill>
                    <a:srgbClr val="262626"/>
                  </a:solidFill>
                </a:defRPr>
              </a:pPr>
              <a:r>
                <a:rPr lang="en-US" sz="2400" dirty="0"/>
                <a:t>	</a:t>
              </a:r>
              <a:r>
                <a:rPr sz="2400" dirty="0"/>
                <a:t>TW: NT$</a:t>
              </a:r>
              <a:r>
                <a:rPr lang="en-US" sz="2400" dirty="0"/>
                <a:t>3</a:t>
              </a:r>
              <a:r>
                <a:rPr sz="2400" dirty="0"/>
                <a:t>2,000 </a:t>
              </a:r>
            </a:p>
            <a:p>
              <a:pPr indent="365638">
                <a:spcBef>
                  <a:spcPts val="800"/>
                </a:spcBef>
                <a:defRPr sz="1600">
                  <a:solidFill>
                    <a:srgbClr val="262626"/>
                  </a:solidFill>
                </a:defRPr>
              </a:pPr>
              <a:endParaRPr lang="en-US" sz="2133" dirty="0"/>
            </a:p>
            <a:p>
              <a:pPr indent="365638">
                <a:spcBef>
                  <a:spcPts val="800"/>
                </a:spcBef>
                <a:defRPr sz="1600">
                  <a:solidFill>
                    <a:srgbClr val="262626"/>
                  </a:solidFill>
                </a:defRPr>
              </a:pPr>
              <a:r>
                <a:rPr lang="en-US" sz="2133" dirty="0"/>
                <a:t>	</a:t>
              </a:r>
              <a:r>
                <a:rPr sz="2133" dirty="0"/>
                <a:t>Divide your short term goal by your average </a:t>
              </a:r>
              <a:endParaRPr lang="en-US" sz="2133" dirty="0"/>
            </a:p>
            <a:p>
              <a:pPr indent="365638">
                <a:spcBef>
                  <a:spcPts val="800"/>
                </a:spcBef>
                <a:defRPr sz="1600">
                  <a:solidFill>
                    <a:srgbClr val="262626"/>
                  </a:solidFill>
                </a:defRPr>
              </a:pPr>
              <a:r>
                <a:rPr lang="en-US" sz="2133" dirty="0"/>
                <a:t>	r</a:t>
              </a:r>
              <a:r>
                <a:rPr sz="2133" dirty="0"/>
                <a:t>etail</a:t>
              </a:r>
              <a:r>
                <a:rPr lang="en-US" sz="2133" dirty="0"/>
                <a:t> p</a:t>
              </a:r>
              <a:r>
                <a:rPr sz="2133" dirty="0"/>
                <a:t>rofit to determine how many sales it  </a:t>
              </a:r>
              <a:r>
                <a:rPr lang="en-US" sz="2133" dirty="0"/>
                <a:t>	will </a:t>
              </a:r>
              <a:r>
                <a:rPr sz="2133" dirty="0"/>
                <a:t>take to</a:t>
              </a:r>
              <a:r>
                <a:rPr lang="en-US" sz="2133" dirty="0"/>
                <a:t> </a:t>
              </a:r>
              <a:r>
                <a:rPr sz="2133" dirty="0"/>
                <a:t>reach your goal.</a:t>
              </a:r>
              <a:endParaRPr sz="2133" dirty="0">
                <a:solidFill>
                  <a:srgbClr val="FFFFFF"/>
                </a:solidFill>
              </a:endParaRPr>
            </a:p>
            <a:p>
              <a:pPr indent="365638">
                <a:spcBef>
                  <a:spcPts val="800"/>
                </a:spcBef>
                <a:defRPr sz="1600">
                  <a:solidFill>
                    <a:srgbClr val="262626"/>
                  </a:solidFill>
                </a:defRPr>
              </a:pPr>
              <a:endParaRPr sz="1067" dirty="0">
                <a:solidFill>
                  <a:srgbClr val="FFFFFF"/>
                </a:solidFill>
              </a:endParaRPr>
            </a:p>
            <a:p>
              <a:pPr indent="365638">
                <a:spcBef>
                  <a:spcPts val="800"/>
                </a:spcBef>
                <a:defRPr sz="1600" b="1">
                  <a:solidFill>
                    <a:srgbClr val="262626"/>
                  </a:solidFill>
                </a:defRPr>
              </a:pPr>
              <a:r>
                <a:rPr lang="en-US" sz="2133" dirty="0"/>
                <a:t>	</a:t>
              </a:r>
              <a:r>
                <a:rPr sz="2133" dirty="0"/>
                <a:t>For example: </a:t>
              </a:r>
              <a:br>
                <a:rPr sz="2133" dirty="0"/>
              </a:br>
              <a:r>
                <a:rPr lang="en-US" sz="2133" dirty="0"/>
                <a:t>   	</a:t>
              </a:r>
              <a:r>
                <a:rPr sz="2133" dirty="0"/>
                <a:t>A WCO has $5,000.00 in debt divided by </a:t>
              </a:r>
              <a:r>
                <a:rPr lang="en-US" sz="2133" dirty="0"/>
                <a:t>  	</a:t>
              </a:r>
              <a:r>
                <a:rPr sz="2133" dirty="0"/>
                <a:t>$1,000.00 = 5. </a:t>
              </a:r>
              <a:endParaRPr lang="en-US" sz="2133" dirty="0"/>
            </a:p>
            <a:p>
              <a:pPr indent="365638">
                <a:spcBef>
                  <a:spcPts val="800"/>
                </a:spcBef>
                <a:defRPr sz="1600" b="1">
                  <a:solidFill>
                    <a:srgbClr val="262626"/>
                  </a:solidFill>
                </a:defRPr>
              </a:pPr>
              <a:r>
                <a:rPr lang="en-US" sz="2133" dirty="0"/>
                <a:t>	</a:t>
              </a:r>
              <a:r>
                <a:rPr sz="2133" dirty="0"/>
                <a:t>Therefore, just 5 new sales could pay for the </a:t>
              </a:r>
              <a:r>
                <a:rPr lang="en-US" sz="2133" dirty="0"/>
                <a:t>	</a:t>
              </a:r>
              <a:r>
                <a:rPr sz="2133" dirty="0"/>
                <a:t>initial goal of $5,000. </a:t>
              </a:r>
              <a:br>
                <a:rPr sz="2133" dirty="0"/>
              </a:br>
              <a:endParaRPr sz="2133" dirty="0"/>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2368" y="0"/>
            <a:ext cx="6709461" cy="5667840"/>
          </a:xfrm>
          <a:prstGeom prst="rect">
            <a:avLst/>
          </a:prstGeom>
          <a:ln w="12700">
            <a:miter lim="400000"/>
          </a:ln>
        </p:spPr>
      </p:pic>
      <p:sp>
        <p:nvSpPr>
          <p:cNvPr id="1465" name="Shape 1465"/>
          <p:cNvSpPr/>
          <p:nvPr/>
        </p:nvSpPr>
        <p:spPr>
          <a:xfrm>
            <a:off x="-16183" y="5667840"/>
            <a:ext cx="6693276" cy="1190159"/>
          </a:xfrm>
          <a:prstGeom prst="rect">
            <a:avLst/>
          </a:prstGeom>
          <a:solidFill>
            <a:srgbClr val="00B0F0"/>
          </a:solidFill>
          <a:ln w="12700">
            <a:miter lim="400000"/>
          </a:ln>
          <a:extLst>
            <a:ext uri="{C572A759-6A51-4108-AA02-DFA0A04FC94B}">
              <ma14:wrappingTextBoxFlag xmlns:ma14="http://schemas.microsoft.com/office/mac/drawingml/2011/main" xmlns="" val="1"/>
            </a:ext>
          </a:extLst>
        </p:spPr>
        <p:txBody>
          <a:bodyPr wrap="square" lIns="60940" tIns="60941" rIns="60940" bIns="60941">
            <a:spAutoFit/>
          </a:bodyPr>
          <a:lstStyle>
            <a:lvl1pPr algn="ctr" defTabSz="914400">
              <a:defRPr sz="2600" b="1" cap="all">
                <a:solidFill>
                  <a:srgbClr val="FFFFFF"/>
                </a:solidFill>
              </a:defRPr>
            </a:lvl1pPr>
          </a:lstStyle>
          <a:p>
            <a:r>
              <a:rPr sz="3467" dirty="0"/>
              <a:t>Short term goals can be met with retail profits</a:t>
            </a:r>
          </a:p>
        </p:txBody>
      </p:sp>
      <p:sp>
        <p:nvSpPr>
          <p:cNvPr id="8" name="Oval 7" hidden="1"/>
          <p:cNvSpPr/>
          <p:nvPr/>
        </p:nvSpPr>
        <p:spPr>
          <a:xfrm>
            <a:off x="304800" y="505545"/>
            <a:ext cx="1219200" cy="692411"/>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40" tIns="60940" rIns="60940" bIns="60940" numCol="1" spcCol="38086" rtlCol="0" anchor="ctr">
            <a:spAutoFit/>
          </a:bodyPr>
          <a:lstStyle/>
          <a:p>
            <a:endParaRPr 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ED31AD-1704-4F3B-8BC5-F2C8B1BC47BE}"/>
              </a:ext>
            </a:extLst>
          </p:cNvPr>
          <p:cNvPicPr>
            <a:picLocks noChangeAspect="1"/>
          </p:cNvPicPr>
          <p:nvPr/>
        </p:nvPicPr>
        <p:blipFill>
          <a:blip r:embed="rId2">
            <a:lum bright="70000" contrast="-70000"/>
          </a:blip>
          <a:stretch>
            <a:fillRect/>
          </a:stretch>
        </p:blipFill>
        <p:spPr>
          <a:xfrm>
            <a:off x="12700" y="0"/>
            <a:ext cx="12179300" cy="6858000"/>
          </a:xfrm>
          <a:prstGeom prst="rect">
            <a:avLst/>
          </a:prstGeom>
        </p:spPr>
      </p:pic>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579008" y="395065"/>
            <a:ext cx="7612993" cy="1487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70C0"/>
                </a:solidFill>
                <a:effectLst/>
                <a:uLnTx/>
                <a:uFillTx/>
                <a:latin typeface="Calibri" panose="020F0502020204030204"/>
                <a:ea typeface="+mn-ea"/>
                <a:cs typeface="+mn-cs"/>
              </a:rPr>
              <a:t>Business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our business, you don’t want your “major” to distract from overall business building.  </a:t>
            </a:r>
          </a:p>
        </p:txBody>
      </p:sp>
      <p:sp>
        <p:nvSpPr>
          <p:cNvPr id="7" name="Rectangle 6"/>
          <p:cNvSpPr/>
          <p:nvPr/>
        </p:nvSpPr>
        <p:spPr>
          <a:xfrm>
            <a:off x="5171090" y="2232628"/>
            <a:ext cx="6222124" cy="1774845"/>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GROUP BUSINESS VOLUME</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BV &amp; IBV from customer sales is “Autoship” in nature.  How does that add up?</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(Group Business Volume)</a:t>
            </a:r>
          </a:p>
        </p:txBody>
      </p:sp>
      <p:sp>
        <p:nvSpPr>
          <p:cNvPr id="8" name="Rectangle 7"/>
          <p:cNvSpPr/>
          <p:nvPr/>
        </p:nvSpPr>
        <p:spPr>
          <a:xfrm>
            <a:off x="5171089" y="4480560"/>
            <a:ext cx="6222124" cy="1774845"/>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SHOPPING ANNUITY</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Do WebCenter Owners spend money?</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How does your client’s spending compare to an average family spending?  </a:t>
            </a:r>
          </a:p>
        </p:txBody>
      </p:sp>
    </p:spTree>
    <p:extLst>
      <p:ext uri="{BB962C8B-B14F-4D97-AF65-F5344CB8AC3E}">
        <p14:creationId xmlns:p14="http://schemas.microsoft.com/office/powerpoint/2010/main" val="1803691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64000" y="8468"/>
            <a:ext cx="4047067" cy="6874933"/>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Each active client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generates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5, 30 or 35 BV / </a:t>
              </a:r>
              <a:r>
                <a:rPr kumimoji="0" lang="en-US" sz="2400" b="1" i="0" u="none" strike="noStrike" kern="1200" cap="all" spc="0" normalizeH="0" baseline="0" noProof="0" dirty="0" err="1">
                  <a:ln>
                    <a:noFill/>
                  </a:ln>
                  <a:solidFill>
                    <a:prstClr val="white"/>
                  </a:solidFill>
                  <a:effectLst/>
                  <a:uLnTx/>
                  <a:uFillTx/>
                  <a:latin typeface="Calibri"/>
                  <a:ea typeface="+mn-ea"/>
                  <a:cs typeface="+mn-cs"/>
                </a:rPr>
                <a:t>MoNTH</a:t>
              </a:r>
              <a:endParaRPr kumimoji="0" lang="en-US" sz="2400" b="1" i="0" u="none" strike="noStrike" kern="1200" cap="all" spc="0" normalizeH="0" baseline="0" noProof="0" dirty="0">
                <a:ln>
                  <a:noFill/>
                </a:ln>
                <a:solidFill>
                  <a:prstClr val="white"/>
                </a:solidFill>
                <a:effectLst/>
                <a:uLnTx/>
                <a:uFillTx/>
                <a:latin typeface="Calibri"/>
                <a:ea typeface="+mn-ea"/>
                <a:cs typeface="+mn-cs"/>
              </a:endParaRPr>
            </a:p>
          </p:txBody>
        </p:sp>
      </p:grpSp>
      <p:grpSp>
        <p:nvGrpSpPr>
          <p:cNvPr id="9" name="Group 8"/>
          <p:cNvGrpSpPr/>
          <p:nvPr/>
        </p:nvGrpSpPr>
        <p:grpSpPr>
          <a:xfrm>
            <a:off x="0" y="0"/>
            <a:ext cx="4064000" cy="6883400"/>
            <a:chOff x="0" y="-1295400"/>
            <a:chExt cx="2926080" cy="5162550"/>
          </a:xfrm>
        </p:grpSpPr>
        <p:pic>
          <p:nvPicPr>
            <p:cNvPr id="8" name="Picture 7"/>
            <p:cNvPicPr>
              <a:picLocks noChangeAspect="1"/>
            </p:cNvPicPr>
            <p:nvPr/>
          </p:nvPicPr>
          <p:blipFill rotWithShape="1">
            <a:blip r:embed="rId5" cstate="screen">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Each website sold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generates 230 BV</a:t>
              </a:r>
            </a:p>
          </p:txBody>
        </p:sp>
      </p:grpSp>
      <p:grpSp>
        <p:nvGrpSpPr>
          <p:cNvPr id="19" name="Group 18"/>
          <p:cNvGrpSpPr/>
          <p:nvPr/>
        </p:nvGrpSpPr>
        <p:grpSpPr>
          <a:xfrm>
            <a:off x="8111067" y="0"/>
            <a:ext cx="4080933" cy="6874933"/>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Calibri"/>
                  <a:ea typeface="+mn-ea"/>
                  <a:cs typeface="+mn-cs"/>
                </a:rPr>
                <a:t>DIGITAL MARKETING PRODUCTS GENERATE </a:t>
              </a:r>
              <a:r>
                <a:rPr kumimoji="0" lang="en-US" sz="2400" b="1" i="0" u="none" strike="noStrike" kern="1200" cap="all" spc="0" normalizeH="0" baseline="0" noProof="0" dirty="0">
                  <a:ln>
                    <a:noFill/>
                  </a:ln>
                  <a:solidFill>
                    <a:srgbClr val="00B0F0"/>
                  </a:solidFill>
                  <a:effectLst/>
                  <a:uLnTx/>
                  <a:uFillTx/>
                  <a:latin typeface="Calibri"/>
                  <a:ea typeface="+mn-ea"/>
                  <a:cs typeface="+mn-cs"/>
                </a:rPr>
                <a:t>ADDITIONAL </a:t>
              </a:r>
              <a:br>
                <a:rPr kumimoji="0" lang="en-US" sz="2400" b="1" i="0" u="none" strike="noStrike" kern="1200" cap="all" spc="0" normalizeH="0" baseline="0" noProof="0" dirty="0">
                  <a:ln>
                    <a:noFill/>
                  </a:ln>
                  <a:solidFill>
                    <a:srgbClr val="00B0F0"/>
                  </a:solidFill>
                  <a:effectLst/>
                  <a:uLnTx/>
                  <a:uFillTx/>
                  <a:latin typeface="Calibri"/>
                  <a:ea typeface="+mn-ea"/>
                  <a:cs typeface="+mn-cs"/>
                </a:rPr>
              </a:br>
              <a:r>
                <a:rPr kumimoji="0" lang="en-US" sz="2400" b="1" i="0" u="none" strike="noStrike" kern="1200" cap="all" spc="0" normalizeH="0" baseline="0" noProof="0" dirty="0">
                  <a:ln>
                    <a:noFill/>
                  </a:ln>
                  <a:solidFill>
                    <a:srgbClr val="00B0F0"/>
                  </a:solidFill>
                  <a:effectLst/>
                  <a:uLnTx/>
                  <a:uFillTx/>
                  <a:latin typeface="Calibri"/>
                  <a:ea typeface="+mn-ea"/>
                  <a:cs typeface="+mn-cs"/>
                </a:rPr>
                <a:t> BV AND RETAIL PROFITS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41289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9" name="Rectangle 8"/>
          <p:cNvSpPr/>
          <p:nvPr/>
        </p:nvSpPr>
        <p:spPr>
          <a:xfrm>
            <a:off x="1" y="5018864"/>
            <a:ext cx="12192000" cy="1497867"/>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 name="TextBox 5"/>
          <p:cNvSpPr txBox="1"/>
          <p:nvPr/>
        </p:nvSpPr>
        <p:spPr>
          <a:xfrm>
            <a:off x="812801" y="5568437"/>
            <a:ext cx="10566400" cy="830997"/>
          </a:xfrm>
          <a:prstGeom prst="rect">
            <a:avLst/>
          </a:prstGeom>
          <a:noFill/>
        </p:spPr>
        <p:txBody>
          <a:bodyPr wrap="square" rtlCol="0">
            <a:spAutoFit/>
          </a:bodyPr>
          <a:lstStyle/>
          <a:p>
            <a:pPr algn="ctr" defTabSz="1219170">
              <a:spcAft>
                <a:spcPts val="1600"/>
              </a:spcAft>
            </a:pPr>
            <a:r>
              <a:rPr lang="en-US" sz="2400" dirty="0">
                <a:solidFill>
                  <a:prstClr val="white"/>
                </a:solidFill>
                <a:latin typeface="Calibri"/>
              </a:rPr>
              <a:t>Your WebCenter is automatically enabled to sell websites globally in all </a:t>
            </a:r>
            <a:br>
              <a:rPr lang="en-US" sz="2400" dirty="0">
                <a:solidFill>
                  <a:prstClr val="white"/>
                </a:solidFill>
                <a:latin typeface="Calibri"/>
              </a:rPr>
            </a:br>
            <a:r>
              <a:rPr lang="en-US" sz="2400" b="1" dirty="0">
                <a:solidFill>
                  <a:prstClr val="white"/>
                </a:solidFill>
                <a:latin typeface="Calibri"/>
              </a:rPr>
              <a:t>Market Countries &amp; EMP Countries.  </a:t>
            </a:r>
            <a:r>
              <a:rPr lang="en-US" sz="2400" b="1" u="sng" dirty="0">
                <a:solidFill>
                  <a:prstClr val="white"/>
                </a:solidFill>
                <a:latin typeface="Calibri"/>
              </a:rPr>
              <a:t>You earn Home Country Retail Profit &amp; BV! </a:t>
            </a:r>
          </a:p>
        </p:txBody>
      </p:sp>
      <p:sp>
        <p:nvSpPr>
          <p:cNvPr id="7" name="Rectangle 6"/>
          <p:cNvSpPr/>
          <p:nvPr/>
        </p:nvSpPr>
        <p:spPr>
          <a:xfrm>
            <a:off x="3261503" y="4917257"/>
            <a:ext cx="5595763" cy="666786"/>
          </a:xfrm>
          <a:prstGeom prst="rect">
            <a:avLst/>
          </a:prstGeom>
        </p:spPr>
        <p:txBody>
          <a:bodyPr wrap="none">
            <a:spAutoFit/>
          </a:bodyPr>
          <a:lstStyle/>
          <a:p>
            <a:pPr algn="ctr" defTabSz="1219170">
              <a:spcAft>
                <a:spcPts val="1600"/>
              </a:spcAft>
            </a:pPr>
            <a:r>
              <a:rPr lang="en-US" sz="3733" b="1" dirty="0">
                <a:solidFill>
                  <a:prstClr val="white"/>
                </a:solidFill>
                <a:latin typeface="Calibri"/>
              </a:rPr>
              <a:t>YOUR GLOBAL WEBCENTER</a:t>
            </a:r>
          </a:p>
        </p:txBody>
      </p:sp>
      <p:grpSp>
        <p:nvGrpSpPr>
          <p:cNvPr id="3" name="Group 2"/>
          <p:cNvGrpSpPr/>
          <p:nvPr/>
        </p:nvGrpSpPr>
        <p:grpSpPr>
          <a:xfrm>
            <a:off x="0" y="1"/>
            <a:ext cx="4365037" cy="5235292"/>
            <a:chOff x="0" y="0"/>
            <a:chExt cx="3273778" cy="3926468"/>
          </a:xfrm>
        </p:grpSpPr>
        <p:sp>
          <p:nvSpPr>
            <p:cNvPr id="2" name="Rectangle 1"/>
            <p:cNvSpPr/>
            <p:nvPr/>
          </p:nvSpPr>
          <p:spPr>
            <a:xfrm>
              <a:off x="0" y="0"/>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225778" y="256234"/>
              <a:ext cx="2610555" cy="3670234"/>
            </a:xfrm>
            <a:prstGeom prst="rect">
              <a:avLst/>
            </a:prstGeom>
            <a:noFill/>
          </p:spPr>
          <p:txBody>
            <a:bodyPr wrap="square" rtlCol="0">
              <a:spAutoFit/>
            </a:bodyPr>
            <a:lstStyle/>
            <a:p>
              <a:pPr marL="380990" indent="-380990" defTabSz="1219170">
                <a:buFont typeface="Arial"/>
                <a:buChar char="•"/>
              </a:pPr>
              <a:r>
                <a:rPr lang="en-US" sz="2400" b="1" dirty="0">
                  <a:solidFill>
                    <a:prstClr val="white"/>
                  </a:solidFill>
                  <a:latin typeface="Calibri"/>
                </a:rPr>
                <a:t>Australia</a:t>
              </a:r>
            </a:p>
            <a:p>
              <a:pPr marL="380990" indent="-380990" defTabSz="1219170">
                <a:buFont typeface="Arial"/>
                <a:buChar char="•"/>
              </a:pPr>
              <a:r>
                <a:rPr lang="en-US" sz="2400" b="1" dirty="0">
                  <a:solidFill>
                    <a:prstClr val="white"/>
                  </a:solidFill>
                  <a:latin typeface="Calibri"/>
                </a:rPr>
                <a:t>Bahamas</a:t>
              </a:r>
            </a:p>
            <a:p>
              <a:pPr marL="380990" indent="-380990" defTabSz="1219170">
                <a:buFont typeface="Arial"/>
                <a:buChar char="•"/>
              </a:pPr>
              <a:r>
                <a:rPr lang="en-US" sz="2400" b="1" dirty="0">
                  <a:solidFill>
                    <a:prstClr val="white"/>
                  </a:solidFill>
                  <a:latin typeface="Calibri"/>
                </a:rPr>
                <a:t>Bermuda</a:t>
              </a:r>
            </a:p>
            <a:p>
              <a:pPr marL="380990" indent="-380990" defTabSz="1219170">
                <a:buFont typeface="Arial"/>
                <a:buChar char="•"/>
              </a:pPr>
              <a:r>
                <a:rPr lang="en-US" sz="2400" b="1" dirty="0">
                  <a:solidFill>
                    <a:prstClr val="white"/>
                  </a:solidFill>
                  <a:latin typeface="Calibri"/>
                </a:rPr>
                <a:t>Canada</a:t>
              </a:r>
            </a:p>
            <a:p>
              <a:pPr marL="380990" indent="-380990" defTabSz="1219170">
                <a:buFont typeface="Arial"/>
                <a:buChar char="•"/>
              </a:pPr>
              <a:r>
                <a:rPr lang="en-US" sz="2400" b="1" dirty="0">
                  <a:solidFill>
                    <a:prstClr val="white"/>
                  </a:solidFill>
                  <a:latin typeface="Calibri"/>
                </a:rPr>
                <a:t>Chile </a:t>
              </a:r>
            </a:p>
            <a:p>
              <a:pPr marL="380990" indent="-380990" defTabSz="1219170">
                <a:buFont typeface="Arial"/>
                <a:buChar char="•"/>
              </a:pPr>
              <a:r>
                <a:rPr lang="en-US" sz="2400" b="1" dirty="0">
                  <a:solidFill>
                    <a:prstClr val="white"/>
                  </a:solidFill>
                  <a:latin typeface="Calibri"/>
                </a:rPr>
                <a:t>China</a:t>
              </a:r>
            </a:p>
            <a:p>
              <a:pPr marL="380990" indent="-380990" defTabSz="1219170">
                <a:buFont typeface="Arial"/>
                <a:buChar char="•"/>
              </a:pPr>
              <a:r>
                <a:rPr lang="en-US" sz="2400" b="1" dirty="0">
                  <a:solidFill>
                    <a:prstClr val="white"/>
                  </a:solidFill>
                  <a:latin typeface="Calibri"/>
                </a:rPr>
                <a:t>Columbia</a:t>
              </a:r>
            </a:p>
            <a:p>
              <a:pPr marL="380990" indent="-380990" defTabSz="1219170">
                <a:buFont typeface="Arial"/>
                <a:buChar char="•"/>
              </a:pPr>
              <a:r>
                <a:rPr lang="en-US" sz="2400" b="1" dirty="0">
                  <a:solidFill>
                    <a:prstClr val="white"/>
                  </a:solidFill>
                  <a:latin typeface="Calibri"/>
                </a:rPr>
                <a:t>Costa Rica</a:t>
              </a:r>
            </a:p>
            <a:p>
              <a:pPr marL="380990" indent="-380990" defTabSz="1219170">
                <a:buFont typeface="Arial"/>
                <a:buChar char="•"/>
              </a:pPr>
              <a:r>
                <a:rPr lang="en-US" sz="2400" b="1" dirty="0">
                  <a:solidFill>
                    <a:prstClr val="white"/>
                  </a:solidFill>
                  <a:latin typeface="Calibri"/>
                </a:rPr>
                <a:t>Dominican Republic</a:t>
              </a:r>
            </a:p>
            <a:p>
              <a:pPr marL="380990" indent="-380990" defTabSz="1219170">
                <a:buFont typeface="Arial"/>
                <a:buChar char="•"/>
              </a:pPr>
              <a:r>
                <a:rPr lang="en-US" sz="2400" b="1" dirty="0">
                  <a:solidFill>
                    <a:prstClr val="white"/>
                  </a:solidFill>
                  <a:latin typeface="Calibri"/>
                </a:rPr>
                <a:t>Ecuador</a:t>
              </a:r>
            </a:p>
            <a:p>
              <a:pPr marL="380990" indent="-380990" defTabSz="1219170">
                <a:buFont typeface="Arial"/>
                <a:buChar char="•"/>
              </a:pPr>
              <a:r>
                <a:rPr lang="en-US" sz="2400" b="1" dirty="0">
                  <a:solidFill>
                    <a:prstClr val="white"/>
                  </a:solidFill>
                  <a:latin typeface="Calibri"/>
                </a:rPr>
                <a:t>Hong Kong</a:t>
              </a:r>
            </a:p>
            <a:p>
              <a:pPr marL="380990" indent="-380990" defTabSz="1219170">
                <a:buFont typeface="Arial"/>
                <a:buChar char="•"/>
              </a:pPr>
              <a:r>
                <a:rPr lang="en-US" sz="2400" b="1" dirty="0">
                  <a:solidFill>
                    <a:prstClr val="white"/>
                  </a:solidFill>
                  <a:latin typeface="Calibri"/>
                </a:rPr>
                <a:t>Indonesia</a:t>
              </a:r>
            </a:p>
            <a:p>
              <a:pPr marL="380990" indent="-380990" defTabSz="1219170">
                <a:buFont typeface="Arial"/>
                <a:buChar char="•"/>
              </a:pPr>
              <a:endParaRPr lang="en-US" sz="2400" b="1" dirty="0">
                <a:solidFill>
                  <a:prstClr val="white"/>
                </a:solidFill>
                <a:latin typeface="Calibri"/>
              </a:endParaRPr>
            </a:p>
          </p:txBody>
        </p:sp>
      </p:grpSp>
      <p:grpSp>
        <p:nvGrpSpPr>
          <p:cNvPr id="4" name="Group 3"/>
          <p:cNvGrpSpPr/>
          <p:nvPr/>
        </p:nvGrpSpPr>
        <p:grpSpPr>
          <a:xfrm>
            <a:off x="7826963" y="2"/>
            <a:ext cx="4365037" cy="5235292"/>
            <a:chOff x="5870222" y="0"/>
            <a:chExt cx="3273778" cy="3926469"/>
          </a:xfrm>
        </p:grpSpPr>
        <p:sp>
          <p:nvSpPr>
            <p:cNvPr id="8" name="Rectangle 7"/>
            <p:cNvSpPr/>
            <p:nvPr/>
          </p:nvSpPr>
          <p:spPr>
            <a:xfrm>
              <a:off x="5870222" y="0"/>
              <a:ext cx="3273778" cy="3672554"/>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TextBox 11"/>
            <p:cNvSpPr txBox="1"/>
            <p:nvPr/>
          </p:nvSpPr>
          <p:spPr>
            <a:xfrm>
              <a:off x="6191955" y="256234"/>
              <a:ext cx="2610555" cy="3670235"/>
            </a:xfrm>
            <a:prstGeom prst="rect">
              <a:avLst/>
            </a:prstGeom>
            <a:noFill/>
          </p:spPr>
          <p:txBody>
            <a:bodyPr wrap="square" rtlCol="0">
              <a:spAutoFit/>
            </a:bodyPr>
            <a:lstStyle/>
            <a:p>
              <a:pPr marL="380990" indent="-380990" defTabSz="1219170">
                <a:buFont typeface="Arial"/>
                <a:buChar char="•"/>
              </a:pPr>
              <a:r>
                <a:rPr lang="en-US" sz="2400" b="1" dirty="0">
                  <a:solidFill>
                    <a:prstClr val="white"/>
                  </a:solidFill>
                </a:rPr>
                <a:t>Ireland</a:t>
              </a:r>
            </a:p>
            <a:p>
              <a:pPr marL="380990" indent="-380990" defTabSz="1219170">
                <a:buFont typeface="Arial"/>
                <a:buChar char="•"/>
              </a:pPr>
              <a:r>
                <a:rPr lang="en-US" sz="2400" b="1" dirty="0">
                  <a:solidFill>
                    <a:prstClr val="white"/>
                  </a:solidFill>
                  <a:latin typeface="Calibri"/>
                </a:rPr>
                <a:t>Jamaica</a:t>
              </a:r>
            </a:p>
            <a:p>
              <a:pPr marL="380990" indent="-380990" defTabSz="1219170">
                <a:buFont typeface="Arial"/>
                <a:buChar char="•"/>
              </a:pPr>
              <a:r>
                <a:rPr lang="en-US" sz="2400" b="1" dirty="0">
                  <a:solidFill>
                    <a:prstClr val="white"/>
                  </a:solidFill>
                  <a:latin typeface="Calibri"/>
                </a:rPr>
                <a:t>Macau SAR China</a:t>
              </a:r>
            </a:p>
            <a:p>
              <a:pPr marL="380990" indent="-380990" defTabSz="1219170">
                <a:buFont typeface="Arial"/>
                <a:buChar char="•"/>
              </a:pPr>
              <a:r>
                <a:rPr lang="en-US" sz="2400" b="1" dirty="0">
                  <a:solidFill>
                    <a:prstClr val="white"/>
                  </a:solidFill>
                  <a:latin typeface="Calibri"/>
                </a:rPr>
                <a:t>Mexico</a:t>
              </a:r>
            </a:p>
            <a:p>
              <a:pPr marL="380990" indent="-380990" defTabSz="1219170">
                <a:buFont typeface="Arial"/>
                <a:buChar char="•"/>
              </a:pPr>
              <a:r>
                <a:rPr lang="en-US" sz="2400" b="1" dirty="0">
                  <a:solidFill>
                    <a:prstClr val="white"/>
                  </a:solidFill>
                  <a:latin typeface="Calibri"/>
                </a:rPr>
                <a:t>New Zealand</a:t>
              </a:r>
            </a:p>
            <a:p>
              <a:pPr marL="380990" indent="-380990" defTabSz="1219170">
                <a:buFont typeface="Arial"/>
                <a:buChar char="•"/>
              </a:pPr>
              <a:r>
                <a:rPr lang="en-US" sz="2400" b="1" dirty="0">
                  <a:solidFill>
                    <a:prstClr val="white"/>
                  </a:solidFill>
                  <a:latin typeface="Calibri"/>
                </a:rPr>
                <a:t>Panama</a:t>
              </a:r>
            </a:p>
            <a:p>
              <a:pPr marL="380990" indent="-380990" defTabSz="1219170">
                <a:buFont typeface="Arial"/>
                <a:buChar char="•"/>
              </a:pPr>
              <a:r>
                <a:rPr lang="en-US" sz="2400" b="1" dirty="0">
                  <a:solidFill>
                    <a:prstClr val="white"/>
                  </a:solidFill>
                  <a:latin typeface="Calibri"/>
                </a:rPr>
                <a:t>Philippines</a:t>
              </a:r>
            </a:p>
            <a:p>
              <a:pPr marL="380990" indent="-380990" defTabSz="1219170">
                <a:buFont typeface="Arial"/>
                <a:buChar char="•"/>
              </a:pPr>
              <a:r>
                <a:rPr lang="en-US" sz="2400" b="1" dirty="0">
                  <a:solidFill>
                    <a:prstClr val="white"/>
                  </a:solidFill>
                  <a:latin typeface="Calibri"/>
                </a:rPr>
                <a:t>Singapore</a:t>
              </a:r>
            </a:p>
            <a:p>
              <a:pPr marL="380990" indent="-380990" defTabSz="1219170">
                <a:buFont typeface="Arial"/>
                <a:buChar char="•"/>
              </a:pPr>
              <a:r>
                <a:rPr lang="en-US" sz="2400" b="1" dirty="0">
                  <a:solidFill>
                    <a:prstClr val="white"/>
                  </a:solidFill>
                  <a:latin typeface="Calibri"/>
                </a:rPr>
                <a:t>Spain</a:t>
              </a:r>
            </a:p>
            <a:p>
              <a:pPr marL="380990" indent="-380990" defTabSz="1219170">
                <a:buFont typeface="Arial"/>
                <a:buChar char="•"/>
              </a:pPr>
              <a:r>
                <a:rPr lang="en-US" sz="2400" b="1" dirty="0">
                  <a:solidFill>
                    <a:prstClr val="white"/>
                  </a:solidFill>
                  <a:latin typeface="Calibri"/>
                </a:rPr>
                <a:t>Taiwan</a:t>
              </a:r>
            </a:p>
            <a:p>
              <a:pPr marL="380990" indent="-380990" defTabSz="1219170">
                <a:buFont typeface="Arial"/>
                <a:buChar char="•"/>
              </a:pPr>
              <a:r>
                <a:rPr lang="en-US" sz="2400" b="1" dirty="0">
                  <a:solidFill>
                    <a:prstClr val="white"/>
                  </a:solidFill>
                  <a:latin typeface="Calibri"/>
                </a:rPr>
                <a:t>United Kingdom</a:t>
              </a:r>
            </a:p>
            <a:p>
              <a:pPr marL="380990" indent="-380990" defTabSz="1219170">
                <a:buFont typeface="Arial"/>
                <a:buChar char="•"/>
              </a:pPr>
              <a:r>
                <a:rPr lang="en-US" sz="2400" b="1" dirty="0">
                  <a:solidFill>
                    <a:prstClr val="white"/>
                  </a:solidFill>
                  <a:latin typeface="Calibri"/>
                </a:rPr>
                <a:t>United States</a:t>
              </a:r>
            </a:p>
            <a:p>
              <a:pPr marL="380990" indent="-380990" defTabSz="1219170">
                <a:buFont typeface="Arial"/>
                <a:buChar char="•"/>
              </a:pPr>
              <a:endParaRPr lang="en-US" sz="2400" b="1" dirty="0">
                <a:solidFill>
                  <a:prstClr val="white"/>
                </a:solidFill>
                <a:latin typeface="Calibri"/>
              </a:endParaRPr>
            </a:p>
          </p:txBody>
        </p:sp>
      </p:grpSp>
    </p:spTree>
    <p:extLst>
      <p:ext uri="{BB962C8B-B14F-4D97-AF65-F5344CB8AC3E}">
        <p14:creationId xmlns:p14="http://schemas.microsoft.com/office/powerpoint/2010/main" val="283314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279657" cy="6879523"/>
          </a:xfrm>
          <a:prstGeom prst="rect">
            <a:avLst/>
          </a:prstGeom>
        </p:spPr>
      </p:pic>
      <p:sp>
        <p:nvSpPr>
          <p:cNvPr id="3" name="Rectangle 2"/>
          <p:cNvSpPr/>
          <p:nvPr/>
        </p:nvSpPr>
        <p:spPr>
          <a:xfrm>
            <a:off x="7563173" y="0"/>
            <a:ext cx="462882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7829226" y="2752177"/>
            <a:ext cx="4096719" cy="1569660"/>
          </a:xfrm>
          <a:prstGeom prst="rect">
            <a:avLst/>
          </a:prstGeom>
        </p:spPr>
        <p:txBody>
          <a:bodyPr wrap="square">
            <a:spAutoFit/>
          </a:bodyPr>
          <a:lstStyle/>
          <a:p>
            <a:pPr marL="457200" marR="0" lvl="0" indent="-4572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MAWC411.COM</a:t>
            </a:r>
          </a:p>
          <a:p>
            <a:pPr marL="457200" marR="0" lvl="0" indent="-4572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WCT 101 &amp; 201 </a:t>
            </a:r>
          </a:p>
          <a:p>
            <a:pPr marL="457200" marR="0" lvl="0" indent="-4572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Overview Webinars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563171" y="954678"/>
            <a:ext cx="4628827" cy="132343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Calibri"/>
                <a:ea typeface="+mn-ea"/>
                <a:cs typeface="+mn-cs"/>
              </a:rPr>
              <a:t>TRAINING &amp; SUPPORT</a:t>
            </a:r>
            <a:endParaRPr kumimoji="0" lang="en-US" sz="4000" b="0" i="0" u="none" strike="noStrike" kern="1200" cap="all"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15AEE18-49A6-4295-81D3-9433C41E75D9}"/>
              </a:ext>
            </a:extLst>
          </p:cNvPr>
          <p:cNvSpPr/>
          <p:nvPr/>
        </p:nvSpPr>
        <p:spPr>
          <a:xfrm>
            <a:off x="7829226" y="5903322"/>
            <a:ext cx="4354287" cy="543675"/>
          </a:xfrm>
          <a:prstGeom prst="rect">
            <a:avLst/>
          </a:prstGeom>
          <a:solidFill>
            <a:srgbClr val="00B0F0">
              <a:alpha val="85000"/>
            </a:srgb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sng" strike="noStrike" kern="1200" cap="all" spc="0" normalizeH="0" baseline="0" noProof="0" dirty="0">
                <a:ln>
                  <a:noFill/>
                </a:ln>
                <a:solidFill>
                  <a:prstClr val="white"/>
                </a:solidFill>
                <a:effectLst/>
                <a:uLnTx/>
                <a:uFillTx/>
                <a:latin typeface="Calibri"/>
                <a:ea typeface="+mn-ea"/>
                <a:cs typeface="+mn-cs"/>
              </a:rPr>
              <a:t>www.mawc411.com</a:t>
            </a:r>
          </a:p>
        </p:txBody>
      </p:sp>
    </p:spTree>
    <p:extLst>
      <p:ext uri="{BB962C8B-B14F-4D97-AF65-F5344CB8AC3E}">
        <p14:creationId xmlns:p14="http://schemas.microsoft.com/office/powerpoint/2010/main" val="248442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FE301-B811-6146-96EF-2C31743EF6D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Lst>
          </a:blip>
          <a:stretch>
            <a:fillRect/>
          </a:stretch>
        </p:blipFill>
        <p:spPr>
          <a:xfrm>
            <a:off x="12700" y="-1"/>
            <a:ext cx="12179300" cy="6858000"/>
          </a:xfrm>
          <a:prstGeom prst="rect">
            <a:avLst/>
          </a:prstGeom>
        </p:spPr>
      </p:pic>
      <p:sp>
        <p:nvSpPr>
          <p:cNvPr id="4" name="Rectangle 3">
            <a:extLst>
              <a:ext uri="{FF2B5EF4-FFF2-40B4-BE49-F238E27FC236}">
                <a16:creationId xmlns:a16="http://schemas.microsoft.com/office/drawing/2014/main" id="{7237601F-FD88-6748-82D7-B50234AE0BBF}"/>
              </a:ext>
            </a:extLst>
          </p:cNvPr>
          <p:cNvSpPr/>
          <p:nvPr/>
        </p:nvSpPr>
        <p:spPr>
          <a:xfrm>
            <a:off x="6350" y="0"/>
            <a:ext cx="5505808" cy="6857999"/>
          </a:xfrm>
          <a:prstGeom prst="rect">
            <a:avLst/>
          </a:prstGeom>
          <a:solidFill>
            <a:srgbClr val="92D05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03651C-A63A-3246-902A-88B8A23B1F2F}"/>
              </a:ext>
            </a:extLst>
          </p:cNvPr>
          <p:cNvSpPr txBox="1"/>
          <p:nvPr/>
        </p:nvSpPr>
        <p:spPr>
          <a:xfrm>
            <a:off x="346841" y="407000"/>
            <a:ext cx="11398845"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Helvetica" pitchFamily="2" charset="0"/>
              </a:rPr>
              <a:t>UNIVERSITY MAJORS &amp; AREAS OF SPECIALISATION</a:t>
            </a:r>
          </a:p>
        </p:txBody>
      </p:sp>
      <p:sp>
        <p:nvSpPr>
          <p:cNvPr id="6" name="TextBox 5">
            <a:extLst>
              <a:ext uri="{FF2B5EF4-FFF2-40B4-BE49-F238E27FC236}">
                <a16:creationId xmlns:a16="http://schemas.microsoft.com/office/drawing/2014/main" id="{050AE649-4FAE-2346-AA97-57506585C054}"/>
              </a:ext>
            </a:extLst>
          </p:cNvPr>
          <p:cNvSpPr txBox="1"/>
          <p:nvPr/>
        </p:nvSpPr>
        <p:spPr>
          <a:xfrm>
            <a:off x="446314" y="1372687"/>
            <a:ext cx="4878302" cy="5078313"/>
          </a:xfrm>
          <a:prstGeom prst="rect">
            <a:avLst/>
          </a:prstGeom>
          <a:noFill/>
        </p:spPr>
        <p:txBody>
          <a:bodyPr wrap="square" rtlCol="0">
            <a:spAutoFit/>
          </a:bodyPr>
          <a:lstStyle/>
          <a:p>
            <a:pPr marL="342900" indent="-342900">
              <a:spcBef>
                <a:spcPts val="0"/>
              </a:spcBef>
              <a:spcAft>
                <a:spcPts val="1800"/>
              </a:spcAft>
              <a:buFont typeface="Wingdings" panose="05000000000000000000" pitchFamily="2" charset="2"/>
              <a:buChar char="§"/>
            </a:pPr>
            <a:r>
              <a:rPr lang="en-US" sz="2400" dirty="0">
                <a:solidFill>
                  <a:srgbClr val="0070C0"/>
                </a:solidFill>
                <a:latin typeface="Helvetica" pitchFamily="2" charset="0"/>
                <a:cs typeface="Arial"/>
              </a:rPr>
              <a:t>Exclusive Brands &amp; Services</a:t>
            </a:r>
          </a:p>
          <a:p>
            <a:pPr marL="342900" indent="-342900">
              <a:spcBef>
                <a:spcPts val="0"/>
              </a:spcBef>
              <a:spcAft>
                <a:spcPts val="1800"/>
              </a:spcAft>
              <a:buFont typeface="Wingdings" panose="05000000000000000000" pitchFamily="2" charset="2"/>
              <a:buChar char="§"/>
            </a:pPr>
            <a:r>
              <a:rPr lang="en-US" sz="2400" dirty="0">
                <a:solidFill>
                  <a:srgbClr val="0070C0"/>
                </a:solidFill>
                <a:latin typeface="Helvetica" pitchFamily="2" charset="0"/>
                <a:cs typeface="Arial"/>
              </a:rPr>
              <a:t>Proven sales system, support tools &amp; education</a:t>
            </a:r>
          </a:p>
          <a:p>
            <a:pPr marL="342900" indent="-342900">
              <a:spcBef>
                <a:spcPts val="0"/>
              </a:spcBef>
              <a:spcAft>
                <a:spcPts val="1800"/>
              </a:spcAft>
              <a:buFont typeface="Wingdings" panose="05000000000000000000" pitchFamily="2" charset="2"/>
              <a:buChar char="§"/>
            </a:pPr>
            <a:r>
              <a:rPr lang="en-US" sz="2400" dirty="0">
                <a:solidFill>
                  <a:srgbClr val="0070C0"/>
                </a:solidFill>
                <a:latin typeface="Helvetica" pitchFamily="2" charset="0"/>
                <a:cs typeface="Arial"/>
              </a:rPr>
              <a:t>Give &amp; Get referrals within your team</a:t>
            </a:r>
          </a:p>
          <a:p>
            <a:pPr marL="342900" indent="-342900">
              <a:spcBef>
                <a:spcPts val="0"/>
              </a:spcBef>
              <a:spcAft>
                <a:spcPts val="1800"/>
              </a:spcAft>
              <a:buFont typeface="Wingdings" panose="05000000000000000000" pitchFamily="2" charset="2"/>
              <a:buChar char="§"/>
            </a:pPr>
            <a:r>
              <a:rPr lang="en-US" sz="2400" b="1" dirty="0">
                <a:solidFill>
                  <a:srgbClr val="0070C0"/>
                </a:solidFill>
                <a:latin typeface="Helvetica" pitchFamily="2" charset="0"/>
                <a:cs typeface="Arial"/>
              </a:rPr>
              <a:t>PICK ONE OR TWO </a:t>
            </a:r>
            <a:br>
              <a:rPr lang="en-US" sz="2400" dirty="0">
                <a:solidFill>
                  <a:srgbClr val="0070C0"/>
                </a:solidFill>
                <a:latin typeface="Helvetica" pitchFamily="2" charset="0"/>
                <a:cs typeface="Arial"/>
              </a:rPr>
            </a:br>
            <a:r>
              <a:rPr lang="en-US" sz="2400" dirty="0">
                <a:solidFill>
                  <a:srgbClr val="0070C0"/>
                </a:solidFill>
                <a:latin typeface="Helvetica" pitchFamily="2" charset="0"/>
                <a:cs typeface="Arial"/>
              </a:rPr>
              <a:t>– LEARN TO EDIFY YOUR TEAM!</a:t>
            </a:r>
          </a:p>
          <a:p>
            <a:pPr marL="342900" indent="-342900">
              <a:spcBef>
                <a:spcPts val="0"/>
              </a:spcBef>
              <a:spcAft>
                <a:spcPts val="1800"/>
              </a:spcAft>
              <a:buFont typeface="Wingdings" panose="05000000000000000000" pitchFamily="2" charset="2"/>
              <a:buChar char="§"/>
            </a:pPr>
            <a:r>
              <a:rPr lang="en-US" sz="2400" dirty="0">
                <a:solidFill>
                  <a:srgbClr val="0070C0"/>
                </a:solidFill>
                <a:latin typeface="Helvetica" pitchFamily="2" charset="0"/>
                <a:cs typeface="Arial"/>
              </a:rPr>
              <a:t>Almost every division touches the </a:t>
            </a:r>
            <a:r>
              <a:rPr lang="en-US" sz="2400" b="1" dirty="0">
                <a:solidFill>
                  <a:srgbClr val="0070C0"/>
                </a:solidFill>
                <a:latin typeface="Helvetica" pitchFamily="2" charset="0"/>
                <a:cs typeface="Arial"/>
              </a:rPr>
              <a:t>B2B</a:t>
            </a:r>
            <a:r>
              <a:rPr lang="en-US" sz="2400" dirty="0">
                <a:solidFill>
                  <a:srgbClr val="0070C0"/>
                </a:solidFill>
                <a:latin typeface="Helvetica" pitchFamily="2" charset="0"/>
                <a:cs typeface="Arial"/>
              </a:rPr>
              <a:t> sector in some way, at some points </a:t>
            </a:r>
          </a:p>
        </p:txBody>
      </p:sp>
      <p:pic>
        <p:nvPicPr>
          <p:cNvPr id="8" name="Picture 7">
            <a:extLst>
              <a:ext uri="{FF2B5EF4-FFF2-40B4-BE49-F238E27FC236}">
                <a16:creationId xmlns:a16="http://schemas.microsoft.com/office/drawing/2014/main" id="{E497F610-B560-47E8-AE3F-1C4489CC1D25}"/>
              </a:ext>
            </a:extLst>
          </p:cNvPr>
          <p:cNvPicPr>
            <a:picLocks noChangeAspect="1"/>
          </p:cNvPicPr>
          <p:nvPr/>
        </p:nvPicPr>
        <p:blipFill>
          <a:blip r:embed="rId4"/>
          <a:stretch>
            <a:fillRect/>
          </a:stretch>
        </p:blipFill>
        <p:spPr>
          <a:xfrm>
            <a:off x="5758230" y="1114941"/>
            <a:ext cx="2825348" cy="25323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334035F9-05B7-4E9C-B526-8E316271ED17}"/>
              </a:ext>
            </a:extLst>
          </p:cNvPr>
          <p:cNvPicPr>
            <a:picLocks noChangeAspect="1"/>
          </p:cNvPicPr>
          <p:nvPr/>
        </p:nvPicPr>
        <p:blipFill>
          <a:blip r:embed="rId5"/>
          <a:stretch>
            <a:fillRect/>
          </a:stretch>
        </p:blipFill>
        <p:spPr>
          <a:xfrm>
            <a:off x="8897541" y="1095774"/>
            <a:ext cx="2941916" cy="24884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0072D63F-E62F-4C71-A7BA-41ADED049040}"/>
              </a:ext>
            </a:extLst>
          </p:cNvPr>
          <p:cNvPicPr>
            <a:picLocks noChangeAspect="1"/>
          </p:cNvPicPr>
          <p:nvPr/>
        </p:nvPicPr>
        <p:blipFill>
          <a:blip r:embed="rId6"/>
          <a:stretch>
            <a:fillRect/>
          </a:stretch>
        </p:blipFill>
        <p:spPr>
          <a:xfrm>
            <a:off x="7533704" y="3945412"/>
            <a:ext cx="2941916" cy="26145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37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WCT 101</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514990" y="1294845"/>
            <a:ext cx="8187605" cy="5475175"/>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6500" b="0" i="0" u="none" strike="noStrike" kern="1200" cap="none" spc="0" normalizeH="0" baseline="0" noProof="0" dirty="0">
                <a:ln>
                  <a:noFill/>
                </a:ln>
                <a:solidFill>
                  <a:prstClr val="black"/>
                </a:solidFill>
                <a:effectLst/>
                <a:uLnTx/>
                <a:uFillTx/>
                <a:latin typeface="Calibri" panose="020F0502020204030204"/>
                <a:ea typeface="+mn-ea"/>
                <a:cs typeface="+mn-cs"/>
              </a:rPr>
              <a:t>WCT 101:  Succeeding with </a:t>
            </a:r>
            <a:r>
              <a:rPr kumimoji="0" lang="en-US" sz="6500" b="0" i="0" u="none" strike="noStrike" kern="1200" cap="none" spc="0" normalizeH="0" baseline="0" noProof="0" dirty="0" err="1">
                <a:ln>
                  <a:noFill/>
                </a:ln>
                <a:solidFill>
                  <a:prstClr val="black"/>
                </a:solidFill>
                <a:effectLst/>
                <a:uLnTx/>
                <a:uFillTx/>
                <a:latin typeface="Calibri" panose="020F0502020204030204"/>
                <a:ea typeface="+mn-ea"/>
                <a:cs typeface="+mn-cs"/>
              </a:rPr>
              <a:t>WebCenters</a:t>
            </a:r>
            <a:endParaRPr kumimoji="0" lang="en-US" sz="6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WCT101 is designed to give you a simple and duplicable system for building your </a:t>
            </a:r>
            <a:r>
              <a:rPr kumimoji="0" lang="en-US" sz="4500" b="0" i="0" u="none" strike="noStrike" kern="1200" cap="none" spc="0" normalizeH="0" baseline="0" noProof="0" dirty="0" err="1">
                <a:ln>
                  <a:noFill/>
                </a:ln>
                <a:solidFill>
                  <a:prstClr val="black"/>
                </a:solidFill>
                <a:effectLst/>
                <a:uLnTx/>
                <a:uFillTx/>
                <a:latin typeface="Calibri" panose="020F0502020204030204"/>
                <a:ea typeface="+mn-ea"/>
                <a:cs typeface="+mn-cs"/>
              </a:rPr>
              <a:t>UnFranchise</a:t>
            </a: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500" dirty="0">
                <a:solidFill>
                  <a:prstClr val="black"/>
                </a:solidFill>
                <a:latin typeface="Calibri" panose="020F0502020204030204"/>
              </a:rPr>
              <a:t>Business </a:t>
            </a: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as a WebCenter Owner.</a:t>
            </a: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1" i="0" u="none" strike="noStrike" kern="1200" cap="none" spc="0" normalizeH="0" baseline="0" noProof="0" dirty="0">
                <a:ln>
                  <a:noFill/>
                </a:ln>
                <a:solidFill>
                  <a:prstClr val="black"/>
                </a:solidFill>
                <a:effectLst/>
                <a:uLnTx/>
                <a:uFillTx/>
                <a:latin typeface="Calibri" panose="020F0502020204030204"/>
                <a:ea typeface="+mn-ea"/>
                <a:cs typeface="+mn-cs"/>
              </a:rPr>
              <a:t>The Product:</a:t>
            </a: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How does our product compare and benefit your customer</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b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1" i="0" u="none" strike="noStrike" kern="1200" cap="none" spc="0" normalizeH="0" baseline="0" noProof="0" dirty="0">
                <a:ln>
                  <a:noFill/>
                </a:ln>
                <a:solidFill>
                  <a:prstClr val="black"/>
                </a:solidFill>
                <a:effectLst/>
                <a:uLnTx/>
                <a:uFillTx/>
                <a:latin typeface="Calibri" panose="020F0502020204030204"/>
                <a:ea typeface="+mn-ea"/>
                <a:cs typeface="+mn-cs"/>
              </a:rPr>
              <a:t>The Opportunity:</a:t>
            </a: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WebCenter goal setting and strategic planning</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b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1" i="0" u="none" strike="noStrike" kern="1200" cap="none" spc="0" normalizeH="0" baseline="0" noProof="0" dirty="0">
                <a:ln>
                  <a:noFill/>
                </a:ln>
                <a:solidFill>
                  <a:prstClr val="black"/>
                </a:solidFill>
                <a:effectLst/>
                <a:uLnTx/>
                <a:uFillTx/>
                <a:latin typeface="Calibri" panose="020F0502020204030204"/>
                <a:ea typeface="+mn-ea"/>
                <a:cs typeface="+mn-cs"/>
              </a:rPr>
              <a:t>Simple Sales Approach:</a:t>
            </a: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How to sell appointments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b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1" i="0" u="none" strike="noStrike" kern="1200" cap="none" spc="0" normalizeH="0" baseline="0" noProof="0" dirty="0">
                <a:ln>
                  <a:noFill/>
                </a:ln>
                <a:solidFill>
                  <a:prstClr val="black"/>
                </a:solidFill>
                <a:effectLst/>
                <a:uLnTx/>
                <a:uFillTx/>
                <a:latin typeface="Calibri" panose="020F0502020204030204"/>
                <a:ea typeface="+mn-ea"/>
                <a:cs typeface="+mn-cs"/>
              </a:rPr>
              <a:t>Using Your WebCenter:</a:t>
            </a: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WebCenter fundamentals</a:t>
            </a: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1" i="0" u="none" strike="noStrike" kern="1200" cap="none" spc="0" normalizeH="0" baseline="0" noProof="0" dirty="0">
                <a:ln>
                  <a:noFill/>
                </a:ln>
                <a:solidFill>
                  <a:prstClr val="black"/>
                </a:solidFill>
                <a:effectLst/>
                <a:uLnTx/>
                <a:uFillTx/>
                <a:latin typeface="Calibri" panose="020F0502020204030204"/>
                <a:ea typeface="+mn-ea"/>
                <a:cs typeface="+mn-cs"/>
              </a:rPr>
              <a:t>Learning Business Building:</a:t>
            </a:r>
            <a:b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500" b="0" i="0" u="none" strike="noStrike" kern="1200" cap="none" spc="0" normalizeH="0" baseline="0" noProof="0" dirty="0">
                <a:ln>
                  <a:noFill/>
                </a:ln>
                <a:solidFill>
                  <a:prstClr val="black"/>
                </a:solidFill>
                <a:effectLst/>
                <a:uLnTx/>
                <a:uFillTx/>
                <a:latin typeface="Calibri" panose="020F0502020204030204"/>
                <a:ea typeface="+mn-ea"/>
                <a:cs typeface="+mn-cs"/>
              </a:rPr>
              <a:t>Duplicating WebCenters in your </a:t>
            </a:r>
            <a:r>
              <a:rPr kumimoji="0" lang="en-US" sz="45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C946AB7-7D16-47AA-9C19-77DE31E679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2595" y="1290441"/>
            <a:ext cx="3068227" cy="5143500"/>
          </a:xfrm>
          <a:prstGeom prst="rect">
            <a:avLst/>
          </a:prstGeom>
        </p:spPr>
      </p:pic>
    </p:spTree>
    <p:extLst>
      <p:ext uri="{BB962C8B-B14F-4D97-AF65-F5344CB8AC3E}">
        <p14:creationId xmlns:p14="http://schemas.microsoft.com/office/powerpoint/2010/main" val="233706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WCT 201</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4143393" y="1512610"/>
            <a:ext cx="7767458" cy="5009056"/>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100" b="1" i="0" u="none" strike="noStrike" kern="1200" cap="none" spc="0" normalizeH="0" baseline="0" noProof="0" dirty="0">
                <a:ln>
                  <a:noFill/>
                </a:ln>
                <a:solidFill>
                  <a:prstClr val="black"/>
                </a:solidFill>
                <a:effectLst/>
                <a:uLnTx/>
                <a:uFillTx/>
                <a:latin typeface="Calibri" panose="020F0502020204030204"/>
                <a:ea typeface="+mn-ea"/>
                <a:cs typeface="+mn-cs"/>
              </a:rPr>
              <a:t>WCT 201: Advanced Selling &amp; Networking</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1" i="0" u="none" strike="noStrike" kern="1200" cap="none" spc="0" normalizeH="0" baseline="0" noProof="0" dirty="0">
                <a:ln>
                  <a:noFill/>
                </a:ln>
                <a:solidFill>
                  <a:prstClr val="black"/>
                </a:solidFill>
                <a:effectLst/>
                <a:uLnTx/>
                <a:uFillTx/>
                <a:latin typeface="Calibri" panose="020F0502020204030204"/>
                <a:ea typeface="+mn-ea"/>
                <a:cs typeface="+mn-cs"/>
              </a:rPr>
              <a:t>The Market Place:</a:t>
            </a:r>
            <a:b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Overcoming consumer confusion</a:t>
            </a:r>
            <a:b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Building value with clients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b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1" i="0" u="none" strike="noStrike" kern="1200" cap="none" spc="0" normalizeH="0" baseline="0" noProof="0" dirty="0">
                <a:ln>
                  <a:noFill/>
                </a:ln>
                <a:solidFill>
                  <a:prstClr val="black"/>
                </a:solidFill>
                <a:effectLst/>
                <a:uLnTx/>
                <a:uFillTx/>
                <a:latin typeface="Calibri" panose="020F0502020204030204"/>
                <a:ea typeface="+mn-ea"/>
                <a:cs typeface="+mn-cs"/>
              </a:rPr>
              <a:t>Goal Assessment:</a:t>
            </a:r>
            <a:b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Redefining goals, </a:t>
            </a:r>
            <a:r>
              <a:rPr kumimoji="0" lang="en-US" sz="42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Organisational</a:t>
            </a: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 systems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b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1" i="0" u="none" strike="noStrike" kern="1200" cap="none" spc="0" normalizeH="0" baseline="0" noProof="0" dirty="0">
                <a:ln>
                  <a:noFill/>
                </a:ln>
                <a:solidFill>
                  <a:prstClr val="black"/>
                </a:solidFill>
                <a:effectLst/>
                <a:uLnTx/>
                <a:uFillTx/>
                <a:latin typeface="Calibri" panose="020F0502020204030204"/>
                <a:ea typeface="+mn-ea"/>
                <a:cs typeface="+mn-cs"/>
              </a:rPr>
              <a:t>Retailing:</a:t>
            </a:r>
            <a:b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Lead generation, networking, confirming appointments</a:t>
            </a:r>
            <a:br>
              <a:rPr lang="en-US" sz="4200" dirty="0">
                <a:solidFill>
                  <a:prstClr val="black"/>
                </a:solidFill>
                <a:latin typeface="Calibri" panose="020F0502020204030204"/>
              </a:rPr>
            </a:b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advanced selling</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b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1" i="0" u="none" strike="noStrike" kern="1200" cap="none" spc="0" normalizeH="0" baseline="0" noProof="0" dirty="0">
                <a:ln>
                  <a:noFill/>
                </a:ln>
                <a:solidFill>
                  <a:prstClr val="black"/>
                </a:solidFill>
                <a:effectLst/>
                <a:uLnTx/>
                <a:uFillTx/>
                <a:latin typeface="Calibri" panose="020F0502020204030204"/>
                <a:ea typeface="+mn-ea"/>
                <a:cs typeface="+mn-cs"/>
              </a:rPr>
              <a:t>Business Building:</a:t>
            </a:r>
            <a:b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Building Share of Customer, Mentoring an Intern, </a:t>
            </a:r>
            <a:b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Conducting a 12 Week Action Plan</a:t>
            </a:r>
          </a:p>
        </p:txBody>
      </p:sp>
      <p:grpSp>
        <p:nvGrpSpPr>
          <p:cNvPr id="11" name="Group 10">
            <a:extLst>
              <a:ext uri="{FF2B5EF4-FFF2-40B4-BE49-F238E27FC236}">
                <a16:creationId xmlns:a16="http://schemas.microsoft.com/office/drawing/2014/main" id="{DBA687CC-D5DB-4D69-BD48-2340400E02D6}"/>
              </a:ext>
            </a:extLst>
          </p:cNvPr>
          <p:cNvGrpSpPr/>
          <p:nvPr/>
        </p:nvGrpSpPr>
        <p:grpSpPr>
          <a:xfrm>
            <a:off x="567595" y="1290441"/>
            <a:ext cx="3428694" cy="5143500"/>
            <a:chOff x="0" y="0"/>
            <a:chExt cx="3428694" cy="5143500"/>
          </a:xfrm>
        </p:grpSpPr>
        <p:pic>
          <p:nvPicPr>
            <p:cNvPr id="12" name="Picture 11">
              <a:extLst>
                <a:ext uri="{FF2B5EF4-FFF2-40B4-BE49-F238E27FC236}">
                  <a16:creationId xmlns:a16="http://schemas.microsoft.com/office/drawing/2014/main" id="{2EFDD656-BB20-4D22-808A-ACEFE0A56E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a:extLst>
                <a:ext uri="{FF2B5EF4-FFF2-40B4-BE49-F238E27FC236}">
                  <a16:creationId xmlns:a16="http://schemas.microsoft.com/office/drawing/2014/main" id="{110CA7C1-6F0A-499E-AE76-E2B340A5C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2140083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B2B Networking Event </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4229793" y="1398954"/>
            <a:ext cx="7767458" cy="5076994"/>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Business Networking Event</a:t>
            </a:r>
            <a:br>
              <a:rPr lang="en-US" sz="3600" dirty="0">
                <a:solidFill>
                  <a:prstClr val="black"/>
                </a:solidFill>
                <a:latin typeface="Calibri" panose="020F0502020204030204"/>
              </a:rPr>
            </a:b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lang="en-US" sz="2900" dirty="0" err="1"/>
              <a:t>UnFranchise</a:t>
            </a:r>
            <a:r>
              <a:rPr lang="en-US" sz="2900" dirty="0"/>
              <a:t> Owners can now leverage on this event to educate potential Website and Digital Marketing Clients on the power of services provided by </a:t>
            </a:r>
            <a:r>
              <a:rPr lang="en-US" sz="2900" dirty="0" err="1"/>
              <a:t>maWebCenters</a:t>
            </a:r>
            <a:r>
              <a:rPr lang="en-US" sz="2900" dirty="0"/>
              <a: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900" dirty="0"/>
              <a:t>Class features a 30 minute networking session, followed by a presentation </a:t>
            </a:r>
            <a:br>
              <a:rPr lang="en-US" sz="2900" dirty="0"/>
            </a:br>
            <a:r>
              <a:rPr lang="en-US" sz="2900" dirty="0"/>
              <a:t>about Web Design and Digital Marketing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Plan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dirty="0">
              <a:solidFill>
                <a:prstClr val="black"/>
              </a:solidFill>
              <a:latin typeface="Calibri" panose="020F0502020204030204"/>
            </a:endParaRPr>
          </a:p>
          <a:p>
            <a:pPr>
              <a:lnSpc>
                <a:spcPct val="120000"/>
              </a:lnSpc>
            </a:pPr>
            <a:r>
              <a:rPr lang="en-US" sz="3200" b="1" dirty="0"/>
              <a:t>Duration:</a:t>
            </a:r>
            <a:r>
              <a:rPr lang="en-US" sz="3200" dirty="0"/>
              <a:t> 90 minutes </a:t>
            </a:r>
            <a:br>
              <a:rPr lang="en-US" sz="3200" dirty="0"/>
            </a:br>
            <a:r>
              <a:rPr lang="en-US" sz="3200" dirty="0"/>
              <a:t>(30 mins for assessment and networking)</a:t>
            </a:r>
          </a:p>
          <a:p>
            <a:pPr>
              <a:lnSpc>
                <a:spcPct val="120000"/>
              </a:lnSpc>
            </a:pPr>
            <a:r>
              <a:rPr lang="en-US" sz="3200" b="1" dirty="0"/>
              <a:t>Who should attend:</a:t>
            </a:r>
            <a:r>
              <a:rPr lang="en-US" sz="3200" dirty="0"/>
              <a:t> </a:t>
            </a:r>
            <a:br>
              <a:rPr lang="en-US" sz="3200" dirty="0"/>
            </a:br>
            <a:r>
              <a:rPr lang="en-US" sz="3200" dirty="0">
                <a:solidFill>
                  <a:srgbClr val="FF0000"/>
                </a:solidFill>
              </a:rPr>
              <a:t>UFO and their prospects </a:t>
            </a:r>
            <a:r>
              <a:rPr lang="en-US" sz="3200" dirty="0"/>
              <a:t>who are interested in </a:t>
            </a:r>
            <a:br>
              <a:rPr lang="en-US" sz="3200" dirty="0"/>
            </a:br>
            <a:r>
              <a:rPr lang="en-US" sz="3200" dirty="0"/>
              <a:t>digital marketing and digital marketing trend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BA687CC-D5DB-4D69-BD48-2340400E02D6}"/>
              </a:ext>
            </a:extLst>
          </p:cNvPr>
          <p:cNvGrpSpPr/>
          <p:nvPr/>
        </p:nvGrpSpPr>
        <p:grpSpPr>
          <a:xfrm>
            <a:off x="567595" y="1290441"/>
            <a:ext cx="3428694" cy="5143500"/>
            <a:chOff x="0" y="0"/>
            <a:chExt cx="3428694" cy="5143500"/>
          </a:xfrm>
        </p:grpSpPr>
        <p:pic>
          <p:nvPicPr>
            <p:cNvPr id="12" name="Picture 11">
              <a:extLst>
                <a:ext uri="{FF2B5EF4-FFF2-40B4-BE49-F238E27FC236}">
                  <a16:creationId xmlns:a16="http://schemas.microsoft.com/office/drawing/2014/main" id="{2EFDD656-BB20-4D22-808A-ACEFE0A56E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a:extLst>
                <a:ext uri="{FF2B5EF4-FFF2-40B4-BE49-F238E27FC236}">
                  <a16:creationId xmlns:a16="http://schemas.microsoft.com/office/drawing/2014/main" id="{110CA7C1-6F0A-499E-AE76-E2B340A5C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2235320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3600" y="8469"/>
            <a:ext cx="9664600" cy="6858000"/>
          </a:xfrm>
          <a:prstGeom prst="rect">
            <a:avLst/>
          </a:prstGeom>
        </p:spPr>
      </p:pic>
      <p:sp>
        <p:nvSpPr>
          <p:cNvPr id="4" name="Rectangle 3"/>
          <p:cNvSpPr/>
          <p:nvPr/>
        </p:nvSpPr>
        <p:spPr>
          <a:xfrm>
            <a:off x="203382" y="0"/>
            <a:ext cx="4800436" cy="68580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cs typeface="Helvetica"/>
              <a:sym typeface="Calibri"/>
            </a:endParaRPr>
          </a:p>
        </p:txBody>
      </p:sp>
      <p:cxnSp>
        <p:nvCxnSpPr>
          <p:cNvPr id="5" name="Straight Connector 4"/>
          <p:cNvCxnSpPr>
            <a:cxnSpLocks/>
          </p:cNvCxnSpPr>
          <p:nvPr/>
        </p:nvCxnSpPr>
        <p:spPr>
          <a:xfrm>
            <a:off x="341648" y="1454388"/>
            <a:ext cx="462284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3382" y="492763"/>
            <a:ext cx="4800436" cy="954107"/>
          </a:xfrm>
          <a:prstGeom prst="rect">
            <a:avLst/>
          </a:prstGeom>
        </p:spPr>
        <p:txBody>
          <a:bodyPr wrap="square">
            <a:spAutoFit/>
          </a:bodyPr>
          <a:lstStyle/>
          <a:p>
            <a:pPr marL="0" marR="0" lvl="0" indent="0" algn="ctr" defTabSz="1219170" rtl="0" eaLnBrk="1" fontAlgn="auto" latinLnBrk="0" hangingPunct="0">
              <a:lnSpc>
                <a:spcPct val="100000"/>
              </a:lnSpc>
              <a:spcBef>
                <a:spcPts val="0"/>
              </a:spcBef>
              <a:spcAft>
                <a:spcPts val="80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libri"/>
                <a:cs typeface="Calibri"/>
                <a:sym typeface="Calibri"/>
              </a:rPr>
              <a:t>WEBCENTER MONTHLY WEBINAR</a:t>
            </a:r>
          </a:p>
        </p:txBody>
      </p:sp>
      <p:sp>
        <p:nvSpPr>
          <p:cNvPr id="12" name="Rectangle 11"/>
          <p:cNvSpPr/>
          <p:nvPr/>
        </p:nvSpPr>
        <p:spPr>
          <a:xfrm>
            <a:off x="340073" y="4678264"/>
            <a:ext cx="4520789" cy="1159485"/>
          </a:xfrm>
          <a:prstGeom prst="rect">
            <a:avLst/>
          </a:prstGeom>
        </p:spPr>
        <p:txBody>
          <a:bodyPr wrap="none">
            <a:spAutoFit/>
          </a:bodyPr>
          <a:lstStyle/>
          <a:p>
            <a:pPr marL="0" marR="0" lvl="0" indent="0" algn="l" defTabSz="1219170" rtl="0" eaLnBrk="1" fontAlgn="auto" latinLnBrk="0" hangingPunct="0">
              <a:lnSpc>
                <a:spcPct val="100000"/>
              </a:lnSpc>
              <a:spcBef>
                <a:spcPts val="0"/>
              </a:spcBef>
              <a:spcAft>
                <a:spcPts val="800"/>
              </a:spcAft>
              <a:buClrTx/>
              <a:buSzTx/>
              <a:buFontTx/>
              <a:buNone/>
              <a:tabLst/>
              <a:defRPr/>
            </a:pPr>
            <a:r>
              <a:rPr kumimoji="0" lang="en-US" sz="1867" b="0" i="0" u="none" strike="noStrike" kern="0" cap="none" spc="0" normalizeH="0" baseline="0" noProof="0" dirty="0">
                <a:ln>
                  <a:noFill/>
                </a:ln>
                <a:solidFill>
                  <a:prstClr val="white"/>
                </a:solidFill>
                <a:effectLst/>
                <a:uLnTx/>
                <a:uFillTx/>
                <a:latin typeface="Calibri"/>
                <a:cs typeface="Calibri"/>
                <a:sym typeface="Calibri"/>
              </a:rPr>
              <a:t>Time: 8pm</a:t>
            </a:r>
          </a:p>
          <a:p>
            <a:pPr marL="0" marR="0" lvl="0" indent="0" algn="l" defTabSz="1219170" rtl="0" eaLnBrk="1" fontAlgn="auto" latinLnBrk="0" hangingPunct="0">
              <a:lnSpc>
                <a:spcPct val="100000"/>
              </a:lnSpc>
              <a:spcBef>
                <a:spcPts val="0"/>
              </a:spcBef>
              <a:spcAft>
                <a:spcPts val="800"/>
              </a:spcAft>
              <a:buClrTx/>
              <a:buSzTx/>
              <a:buFontTx/>
              <a:buNone/>
              <a:tabLst/>
              <a:defRPr/>
            </a:pPr>
            <a:r>
              <a:rPr kumimoji="0" lang="en-US" sz="1867" b="0" i="0" u="none" strike="noStrike" kern="0" cap="none" spc="0" normalizeH="0" baseline="0" noProof="0" dirty="0">
                <a:ln>
                  <a:noFill/>
                </a:ln>
                <a:solidFill>
                  <a:prstClr val="white"/>
                </a:solidFill>
                <a:effectLst/>
                <a:uLnTx/>
                <a:uFillTx/>
                <a:latin typeface="Calibri"/>
                <a:cs typeface="Calibri"/>
                <a:sym typeface="Calibri"/>
              </a:rPr>
              <a:t>Speaker: International Speakers, </a:t>
            </a:r>
          </a:p>
          <a:p>
            <a:pPr lvl="2" defTabSz="1219170" hangingPunct="0">
              <a:spcAft>
                <a:spcPts val="800"/>
              </a:spcAft>
              <a:defRPr/>
            </a:pPr>
            <a:r>
              <a:rPr kumimoji="0" lang="en-US" sz="1867" b="0" i="0" u="none" strike="noStrike" kern="0" cap="none" spc="0" normalizeH="0" baseline="0" noProof="0" dirty="0">
                <a:ln>
                  <a:noFill/>
                </a:ln>
                <a:solidFill>
                  <a:prstClr val="white"/>
                </a:solidFill>
                <a:effectLst/>
                <a:uLnTx/>
                <a:uFillTx/>
                <a:latin typeface="Calibri"/>
                <a:cs typeface="Calibri"/>
                <a:sym typeface="Calibri"/>
              </a:rPr>
              <a:t>WebCenter Trainers</a:t>
            </a:r>
            <a:r>
              <a:rPr lang="en-US" sz="1867" kern="0" dirty="0">
                <a:solidFill>
                  <a:prstClr val="white"/>
                </a:solidFill>
                <a:latin typeface="Calibri"/>
                <a:cs typeface="Calibri"/>
                <a:sym typeface="Calibri"/>
              </a:rPr>
              <a:t>, Local Trainers</a:t>
            </a:r>
            <a:endParaRPr kumimoji="0" lang="en-US" sz="1867" b="0" i="0" u="none" strike="noStrike" kern="0" cap="none" spc="0" normalizeH="0" baseline="0" noProof="0" dirty="0">
              <a:ln>
                <a:noFill/>
              </a:ln>
              <a:solidFill>
                <a:prstClr val="white"/>
              </a:solidFill>
              <a:effectLst/>
              <a:uLnTx/>
              <a:uFillTx/>
              <a:latin typeface="Calibri"/>
              <a:cs typeface="Calibri"/>
              <a:sym typeface="Calibri"/>
            </a:endParaRPr>
          </a:p>
        </p:txBody>
      </p:sp>
      <p:sp>
        <p:nvSpPr>
          <p:cNvPr id="15" name="Title 1"/>
          <p:cNvSpPr txBox="1">
            <a:spLocks/>
          </p:cNvSpPr>
          <p:nvPr/>
        </p:nvSpPr>
        <p:spPr>
          <a:xfrm>
            <a:off x="8636000" y="5804529"/>
            <a:ext cx="3048000" cy="570881"/>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267" b="1" i="0" u="none" strike="noStrike" kern="1200" cap="all" spc="0" normalizeH="0" baseline="0" noProof="0" dirty="0">
              <a:ln w="12700">
                <a:noFill/>
              </a:ln>
              <a:solidFill>
                <a:prstClr val="white"/>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1290C6B2-0E4E-41C9-9CC5-608B44E4218B}"/>
              </a:ext>
            </a:extLst>
          </p:cNvPr>
          <p:cNvSpPr/>
          <p:nvPr/>
        </p:nvSpPr>
        <p:spPr>
          <a:xfrm>
            <a:off x="340073" y="1567399"/>
            <a:ext cx="4416818" cy="2954655"/>
          </a:xfrm>
          <a:prstGeom prst="rect">
            <a:avLst/>
          </a:prstGeom>
        </p:spPr>
        <p:txBody>
          <a:bodyPr wrap="square">
            <a:spAutoFit/>
          </a:bodyPr>
          <a:lstStyle/>
          <a:p>
            <a:pPr algn="ctr">
              <a:spcAft>
                <a:spcPts val="0"/>
              </a:spcAft>
            </a:pPr>
            <a:r>
              <a:rPr lang="en-GB" dirty="0">
                <a:solidFill>
                  <a:schemeClr val="bg1"/>
                </a:solidFill>
                <a:latin typeface="Arial" panose="020B0604020202020204" pitchFamily="34" charset="0"/>
                <a:ea typeface="DengXian" panose="02010600030101010101" pitchFamily="2" charset="-122"/>
              </a:rPr>
              <a:t>Get the chance to learn up close from international trainers, speakers as well as local trainers!</a:t>
            </a:r>
            <a:endParaRPr lang="en-SG" sz="1600" dirty="0">
              <a:solidFill>
                <a:schemeClr val="bg1"/>
              </a:solidFill>
              <a:latin typeface="Calibri" panose="020F0502020204030204" pitchFamily="34" charset="0"/>
              <a:ea typeface="DengXian" panose="02010600030101010101" pitchFamily="2" charset="-122"/>
            </a:endParaRPr>
          </a:p>
          <a:p>
            <a:pPr algn="ctr">
              <a:spcAft>
                <a:spcPts val="0"/>
              </a:spcAft>
            </a:pPr>
            <a:endParaRPr lang="en-GB" dirty="0">
              <a:solidFill>
                <a:schemeClr val="bg1"/>
              </a:solidFill>
              <a:latin typeface="Arial" panose="020B0604020202020204" pitchFamily="34" charset="0"/>
              <a:ea typeface="DengXian" panose="02010600030101010101" pitchFamily="2" charset="-122"/>
            </a:endParaRPr>
          </a:p>
          <a:p>
            <a:pPr algn="ctr">
              <a:spcAft>
                <a:spcPts val="0"/>
              </a:spcAft>
            </a:pPr>
            <a:r>
              <a:rPr lang="en-GB" dirty="0">
                <a:solidFill>
                  <a:schemeClr val="bg1"/>
                </a:solidFill>
                <a:latin typeface="Arial" panose="020B0604020202020204" pitchFamily="34" charset="0"/>
                <a:ea typeface="DengXian" panose="02010600030101010101" pitchFamily="2" charset="-122"/>
              </a:rPr>
              <a:t>Each month, various trainers and speakers will be invited into the webinar to share their knowledge with local WebCenter Owners.</a:t>
            </a:r>
          </a:p>
          <a:p>
            <a:pPr algn="ctr">
              <a:spcAft>
                <a:spcPts val="0"/>
              </a:spcAft>
            </a:pPr>
            <a:endParaRPr lang="en-GB" dirty="0">
              <a:solidFill>
                <a:schemeClr val="bg1"/>
              </a:solidFill>
              <a:latin typeface="Arial" panose="020B0604020202020204" pitchFamily="34" charset="0"/>
              <a:ea typeface="DengXian" panose="02010600030101010101" pitchFamily="2" charset="-122"/>
            </a:endParaRPr>
          </a:p>
          <a:p>
            <a:pPr algn="ctr">
              <a:spcAft>
                <a:spcPts val="0"/>
              </a:spcAft>
            </a:pPr>
            <a:r>
              <a:rPr lang="en-GB" sz="2400" dirty="0">
                <a:solidFill>
                  <a:schemeClr val="bg1"/>
                </a:solidFill>
                <a:latin typeface="Arial" panose="020B0604020202020204" pitchFamily="34" charset="0"/>
                <a:ea typeface="DengXian" panose="02010600030101010101" pitchFamily="2" charset="-122"/>
              </a:rPr>
              <a:t>JOIN US NOW!</a:t>
            </a:r>
            <a:endParaRPr lang="en-GB" dirty="0">
              <a:solidFill>
                <a:schemeClr val="bg1"/>
              </a:solidFill>
              <a:latin typeface="Arial" panose="020B0604020202020204" pitchFamily="34" charset="0"/>
              <a:ea typeface="DengXian" panose="02010600030101010101" pitchFamily="2" charset="-122"/>
            </a:endParaRPr>
          </a:p>
        </p:txBody>
      </p:sp>
    </p:spTree>
    <p:extLst>
      <p:ext uri="{BB962C8B-B14F-4D97-AF65-F5344CB8AC3E}">
        <p14:creationId xmlns:p14="http://schemas.microsoft.com/office/powerpoint/2010/main" val="178716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65918-7BEE-47CD-B7BA-0AEB85A7E48D}"/>
              </a:ext>
            </a:extLst>
          </p:cNvPr>
          <p:cNvPicPr>
            <a:picLocks noChangeAspect="1"/>
          </p:cNvPicPr>
          <p:nvPr/>
        </p:nvPicPr>
        <p:blipFill>
          <a:blip r:embed="rId3">
            <a:lum bright="70000" contrast="-70000"/>
          </a:blip>
          <a:stretch>
            <a:fillRect/>
          </a:stretch>
        </p:blipFill>
        <p:spPr>
          <a:xfrm>
            <a:off x="12700" y="0"/>
            <a:ext cx="12179300" cy="6858000"/>
          </a:xfrm>
          <a:prstGeom prst="rect">
            <a:avLst/>
          </a:prstGeom>
        </p:spPr>
      </p:pic>
      <p:sp>
        <p:nvSpPr>
          <p:cNvPr id="1618" name="Shape 1618"/>
          <p:cNvSpPr/>
          <p:nvPr/>
        </p:nvSpPr>
        <p:spPr>
          <a:xfrm>
            <a:off x="1047749" y="919997"/>
            <a:ext cx="10023059" cy="62587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spAutoFit/>
          </a:bodyPr>
          <a:lstStyle>
            <a:lvl1pPr algn="ctr">
              <a:tabLst>
                <a:tab pos="76200" algn="l"/>
              </a:tabLst>
              <a:defRPr sz="2600" cap="all">
                <a:solidFill>
                  <a:srgbClr val="FFFFFF"/>
                </a:solidFill>
                <a:latin typeface="DIN-Bold"/>
                <a:ea typeface="DIN-Bold"/>
                <a:cs typeface="DIN-Bold"/>
                <a:sym typeface="DIN-Bold"/>
              </a:defRPr>
            </a:lvl1pPr>
          </a:lstStyle>
          <a:p>
            <a:r>
              <a:rPr sz="3467"/>
              <a:t>Proven system for success</a:t>
            </a:r>
          </a:p>
        </p:txBody>
      </p:sp>
      <p:sp>
        <p:nvSpPr>
          <p:cNvPr id="1620" name="Shape 1620"/>
          <p:cNvSpPr/>
          <p:nvPr/>
        </p:nvSpPr>
        <p:spPr>
          <a:xfrm>
            <a:off x="488659" y="4011352"/>
            <a:ext cx="3471762" cy="2502276"/>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lgn="ctr">
              <a:defRPr sz="1200">
                <a:latin typeface="DIN-Medium"/>
                <a:ea typeface="DIN-Medium"/>
                <a:cs typeface="DIN-Medium"/>
                <a:sym typeface="DIN-Medium"/>
              </a:defRPr>
            </a:lvl1pPr>
          </a:lstStyle>
          <a:p>
            <a:pPr algn="l"/>
            <a:r>
              <a:rPr lang="en-US" sz="2800" b="1" dirty="0">
                <a:solidFill>
                  <a:srgbClr val="00B0F0"/>
                </a:solidFill>
              </a:rPr>
              <a:t>WEBCENTER INTERN</a:t>
            </a:r>
          </a:p>
          <a:p>
            <a:pPr algn="l"/>
            <a:br>
              <a:rPr lang="en-US" sz="2133" b="1" dirty="0">
                <a:solidFill>
                  <a:srgbClr val="00B0F0"/>
                </a:solidFill>
              </a:rPr>
            </a:br>
            <a:r>
              <a:rPr lang="en-US" sz="2000" dirty="0">
                <a:latin typeface="+mn-lt"/>
              </a:rPr>
              <a:t>LEARN THE PROCESS</a:t>
            </a:r>
          </a:p>
          <a:p>
            <a:pPr algn="l">
              <a:spcBef>
                <a:spcPts val="1600"/>
              </a:spcBef>
              <a:defRPr sz="1700"/>
            </a:pPr>
            <a:r>
              <a:rPr lang="en-US" sz="2000" dirty="0">
                <a:latin typeface="+mn-lt"/>
              </a:rPr>
              <a:t>LEVERAGE THE PROFESSIONALS</a:t>
            </a:r>
          </a:p>
          <a:p>
            <a:pPr algn="l">
              <a:spcBef>
                <a:spcPts val="1600"/>
              </a:spcBef>
              <a:defRPr sz="1700"/>
            </a:pPr>
            <a:r>
              <a:rPr lang="en-US" sz="2000" dirty="0">
                <a:latin typeface="+mn-lt"/>
              </a:rPr>
              <a:t>EARN RETAIL PROFIT TO </a:t>
            </a:r>
            <a:br>
              <a:rPr lang="en-US" sz="2000" dirty="0">
                <a:latin typeface="+mn-lt"/>
              </a:rPr>
            </a:br>
            <a:r>
              <a:rPr lang="en-US" sz="2000" dirty="0">
                <a:latin typeface="+mn-lt"/>
              </a:rPr>
              <a:t>LAUNCH YOUR WEBCENTER</a:t>
            </a:r>
          </a:p>
        </p:txBody>
      </p:sp>
      <p:sp>
        <p:nvSpPr>
          <p:cNvPr id="1621" name="Shape 1621"/>
          <p:cNvSpPr/>
          <p:nvPr/>
        </p:nvSpPr>
        <p:spPr>
          <a:xfrm>
            <a:off x="8428092" y="4031276"/>
            <a:ext cx="3471762" cy="243168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lvl1pPr algn="ctr">
              <a:defRPr sz="1200">
                <a:latin typeface="DIN-Medium"/>
                <a:ea typeface="DIN-Medium"/>
                <a:cs typeface="DIN-Medium"/>
                <a:sym typeface="DIN-Medium"/>
              </a:defRPr>
            </a:lvl1pPr>
          </a:lstStyle>
          <a:p>
            <a:pPr algn="l">
              <a:spcBef>
                <a:spcPts val="1600"/>
              </a:spcBef>
              <a:defRPr sz="1700"/>
            </a:pPr>
            <a:r>
              <a:rPr lang="en-US" sz="2400" b="1" dirty="0">
                <a:solidFill>
                  <a:srgbClr val="FF0000"/>
                </a:solidFill>
              </a:rPr>
              <a:t>PURCHASE WEBCENTER</a:t>
            </a:r>
            <a:br>
              <a:rPr lang="en-US" sz="2267" dirty="0"/>
            </a:br>
            <a:r>
              <a:rPr lang="en-US" sz="1867" dirty="0">
                <a:latin typeface="Calibri" panose="020F0502020204030204" pitchFamily="34" charset="0"/>
                <a:cs typeface="Calibri" panose="020F0502020204030204" pitchFamily="34" charset="0"/>
              </a:rPr>
              <a:t>CODE : SG6040</a:t>
            </a:r>
            <a:br>
              <a:rPr lang="en-US" sz="1867" dirty="0">
                <a:latin typeface="Calibri" panose="020F0502020204030204" pitchFamily="34" charset="0"/>
                <a:cs typeface="Calibri" panose="020F0502020204030204" pitchFamily="34" charset="0"/>
              </a:rPr>
            </a:br>
            <a:r>
              <a:rPr lang="en-US" sz="1867" dirty="0">
                <a:latin typeface="Calibri" panose="020F0502020204030204" pitchFamily="34" charset="0"/>
                <a:cs typeface="Calibri" panose="020F0502020204030204" pitchFamily="34" charset="0"/>
              </a:rPr>
              <a:t>$455.00 SGD   300BV</a:t>
            </a:r>
          </a:p>
          <a:p>
            <a:pPr algn="l">
              <a:spcBef>
                <a:spcPts val="1600"/>
              </a:spcBef>
              <a:defRPr sz="1700"/>
            </a:pPr>
            <a:r>
              <a:rPr lang="en-US" sz="2400" b="1" dirty="0">
                <a:solidFill>
                  <a:srgbClr val="FF0000"/>
                </a:solidFill>
              </a:rPr>
              <a:t>REACTIVATE WEBCENTER</a:t>
            </a:r>
            <a:br>
              <a:rPr lang="en-US" sz="2133" dirty="0"/>
            </a:br>
            <a:r>
              <a:rPr lang="en-US" sz="1867" dirty="0">
                <a:latin typeface="Calibri" panose="020F0502020204030204" pitchFamily="34" charset="0"/>
                <a:cs typeface="Calibri" panose="020F0502020204030204" pitchFamily="34" charset="0"/>
              </a:rPr>
              <a:t>CODE : SG6040RA</a:t>
            </a:r>
            <a:br>
              <a:rPr lang="en-US" sz="1867" dirty="0">
                <a:latin typeface="Calibri" panose="020F0502020204030204" pitchFamily="34" charset="0"/>
                <a:cs typeface="Calibri" panose="020F0502020204030204" pitchFamily="34" charset="0"/>
              </a:rPr>
            </a:br>
            <a:r>
              <a:rPr lang="en-US" sz="1867" dirty="0">
                <a:latin typeface="Calibri" panose="020F0502020204030204" pitchFamily="34" charset="0"/>
                <a:cs typeface="Calibri" panose="020F0502020204030204" pitchFamily="34" charset="0"/>
              </a:rPr>
              <a:t>$195.00 SGD  NO BV </a:t>
            </a:r>
          </a:p>
          <a:p>
            <a:endParaRPr sz="1600" dirty="0"/>
          </a:p>
        </p:txBody>
      </p:sp>
      <p:sp>
        <p:nvSpPr>
          <p:cNvPr id="1624" name="Shape 1624"/>
          <p:cNvSpPr/>
          <p:nvPr/>
        </p:nvSpPr>
        <p:spPr>
          <a:xfrm>
            <a:off x="4111262" y="4054350"/>
            <a:ext cx="3938114" cy="2041647"/>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p>
            <a:pPr>
              <a:defRPr sz="1200">
                <a:latin typeface="DIN-Medium"/>
                <a:ea typeface="DIN-Medium"/>
                <a:cs typeface="DIN-Medium"/>
                <a:sym typeface="DIN-Medium"/>
              </a:defRPr>
            </a:pPr>
            <a:r>
              <a:rPr lang="en-US" sz="2800" b="1" dirty="0">
                <a:solidFill>
                  <a:srgbClr val="00B0F0"/>
                </a:solidFill>
              </a:rPr>
              <a:t>WEBCENTER FAST START </a:t>
            </a:r>
          </a:p>
          <a:p>
            <a:pPr>
              <a:defRPr sz="1200">
                <a:latin typeface="DIN-Medium"/>
                <a:ea typeface="DIN-Medium"/>
                <a:cs typeface="DIN-Medium"/>
                <a:sym typeface="DIN-Medium"/>
              </a:defRPr>
            </a:pPr>
            <a:endParaRPr lang="en-US" sz="1867" b="1" dirty="0">
              <a:solidFill>
                <a:srgbClr val="00B0F0"/>
              </a:solidFill>
            </a:endParaRPr>
          </a:p>
          <a:p>
            <a:pPr>
              <a:defRPr sz="1200">
                <a:latin typeface="DIN-Medium"/>
                <a:ea typeface="DIN-Medium"/>
                <a:cs typeface="DIN-Medium"/>
                <a:sym typeface="DIN-Medium"/>
              </a:defRPr>
            </a:pPr>
            <a:r>
              <a:rPr lang="en-US" sz="2000" dirty="0"/>
              <a:t>LAUNCH YOUR UNFRANCHISE </a:t>
            </a:r>
          </a:p>
          <a:p>
            <a:pPr>
              <a:defRPr sz="1200">
                <a:latin typeface="DIN-Medium"/>
                <a:ea typeface="DIN-Medium"/>
                <a:cs typeface="DIN-Medium"/>
                <a:sym typeface="DIN-Medium"/>
              </a:defRPr>
            </a:pPr>
            <a:endParaRPr lang="en-US" sz="2000" dirty="0"/>
          </a:p>
          <a:p>
            <a:pPr>
              <a:defRPr sz="1200">
                <a:latin typeface="DIN-Medium"/>
                <a:ea typeface="DIN-Medium"/>
                <a:cs typeface="DIN-Medium"/>
                <a:sym typeface="DIN-Medium"/>
              </a:defRPr>
            </a:pPr>
            <a:r>
              <a:rPr lang="en-US" sz="2000" dirty="0"/>
              <a:t>SELECT THE WEBCENTER  </a:t>
            </a:r>
            <a:br>
              <a:rPr lang="en-US" sz="2000" dirty="0"/>
            </a:br>
            <a:r>
              <a:rPr lang="en-US" sz="2000" dirty="0"/>
              <a:t>FAST START KIT </a:t>
            </a:r>
          </a:p>
        </p:txBody>
      </p:sp>
      <p:sp>
        <p:nvSpPr>
          <p:cNvPr id="10" name="Rectangle 9"/>
          <p:cNvSpPr/>
          <p:nvPr/>
        </p:nvSpPr>
        <p:spPr>
          <a:xfrm>
            <a:off x="488660" y="440357"/>
            <a:ext cx="11073660"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060"/>
            <a:endParaRPr lang="en-US" sz="1867" dirty="0">
              <a:solidFill>
                <a:srgbClr val="93BF3E"/>
              </a:solidFill>
              <a:latin typeface="Helvetica Regular" charset="0"/>
            </a:endParaRPr>
          </a:p>
        </p:txBody>
      </p:sp>
      <p:sp>
        <p:nvSpPr>
          <p:cNvPr id="11" name="TextBox 10"/>
          <p:cNvSpPr txBox="1"/>
          <p:nvPr/>
        </p:nvSpPr>
        <p:spPr>
          <a:xfrm>
            <a:off x="1291303" y="681223"/>
            <a:ext cx="9609756" cy="625875"/>
          </a:xfrm>
          <a:prstGeom prst="rect">
            <a:avLst/>
          </a:prstGeom>
          <a:noFill/>
        </p:spPr>
        <p:txBody>
          <a:bodyPr wrap="square" lIns="91439" tIns="45719" rIns="91439" bIns="45719" rtlCol="0">
            <a:spAutoFit/>
          </a:bodyPr>
          <a:lstStyle/>
          <a:p>
            <a:pPr algn="ctr" defTabSz="914354"/>
            <a:r>
              <a:rPr lang="en-US" sz="3467" b="1" cap="all" spc="100" dirty="0">
                <a:ln w="3175">
                  <a:noFill/>
                </a:ln>
                <a:solidFill>
                  <a:srgbClr val="FFFFFF"/>
                </a:solidFill>
                <a:latin typeface="Helvetica Regular" charset="0"/>
                <a:cs typeface="Helvetica Regular" charset="0"/>
              </a:rPr>
              <a:t>YOUR OPTIONS</a:t>
            </a:r>
          </a:p>
        </p:txBody>
      </p:sp>
      <p:grpSp>
        <p:nvGrpSpPr>
          <p:cNvPr id="12" name="Group 11"/>
          <p:cNvGrpSpPr/>
          <p:nvPr/>
        </p:nvGrpSpPr>
        <p:grpSpPr>
          <a:xfrm>
            <a:off x="3960421" y="1779809"/>
            <a:ext cx="4091562" cy="2127771"/>
            <a:chOff x="4570810" y="2712416"/>
            <a:chExt cx="4573191" cy="1887528"/>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0811" y="3989230"/>
              <a:ext cx="1508685" cy="428753"/>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4570810" y="2941028"/>
              <a:ext cx="4573190" cy="156181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60"/>
              <a:endParaRPr lang="en-US" sz="1867" dirty="0">
                <a:solidFill>
                  <a:prstClr val="white"/>
                </a:solidFill>
                <a:latin typeface="Helvetica Regular" charset="0"/>
              </a:endParaRPr>
            </a:p>
          </p:txBody>
        </p:sp>
        <p:sp>
          <p:nvSpPr>
            <p:cNvPr id="15" name="Rectangle 14"/>
            <p:cNvSpPr/>
            <p:nvPr/>
          </p:nvSpPr>
          <p:spPr>
            <a:xfrm>
              <a:off x="6218360" y="3009269"/>
              <a:ext cx="2925641" cy="399948"/>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60"/>
              <a:endParaRPr lang="en-US" sz="1867" dirty="0">
                <a:solidFill>
                  <a:prstClr val="white"/>
                </a:solidFill>
                <a:latin typeface="Helvetica Regular" charset="0"/>
              </a:endParaRPr>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3765" y="3119516"/>
              <a:ext cx="2316773" cy="1249725"/>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18360" y="3009269"/>
              <a:ext cx="2202473" cy="1590675"/>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80772" y="3027427"/>
              <a:ext cx="1963229" cy="147541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85937" y="2712416"/>
              <a:ext cx="1655150" cy="935361"/>
            </a:xfrm>
            <a:prstGeom prst="rect">
              <a:avLst/>
            </a:prstGeom>
            <a:ln>
              <a:noFill/>
            </a:ln>
            <a:effectLst>
              <a:outerShdw blurRad="292100" dist="139700" dir="2700000" algn="tl" rotWithShape="0">
                <a:srgbClr val="333333">
                  <a:alpha val="65000"/>
                </a:srgbClr>
              </a:outerShdw>
            </a:effectLst>
          </p:spPr>
        </p:pic>
      </p:grpSp>
      <p:pic>
        <p:nvPicPr>
          <p:cNvPr id="22" name="Picture 21"/>
          <p:cNvPicPr>
            <a:picLocks noChangeAspect="1"/>
          </p:cNvPicPr>
          <p:nvPr/>
        </p:nvPicPr>
        <p:blipFill rotWithShape="1">
          <a:blip r:embed="rId9" cstate="email">
            <a:extLst>
              <a:ext uri="{28A0092B-C50C-407E-A947-70E740481C1C}">
                <a14:useLocalDpi xmlns:a14="http://schemas.microsoft.com/office/drawing/2010/main"/>
              </a:ext>
            </a:extLst>
          </a:blip>
          <a:srcRect r="9459"/>
          <a:stretch/>
        </p:blipFill>
        <p:spPr>
          <a:xfrm>
            <a:off x="488659" y="2038512"/>
            <a:ext cx="3279092" cy="1803131"/>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85670" y="2017277"/>
            <a:ext cx="3149600" cy="1771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862245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1"/>
                                        </p:tgtEl>
                                        <p:attrNameLst>
                                          <p:attrName>style.visibility</p:attrName>
                                        </p:attrNameLst>
                                      </p:cBhvr>
                                      <p:to>
                                        <p:strVal val="visible"/>
                                      </p:to>
                                    </p:set>
                                    <p:anim calcmode="lin" valueType="num">
                                      <p:cBhvr>
                                        <p:cTn id="12" dur="1000" fill="hold"/>
                                        <p:tgtEl>
                                          <p:spTgt spid="1621"/>
                                        </p:tgtEl>
                                        <p:attrNameLst>
                                          <p:attrName>ppt_w</p:attrName>
                                        </p:attrNameLst>
                                      </p:cBhvr>
                                      <p:tavLst>
                                        <p:tav tm="0">
                                          <p:val>
                                            <p:fltVal val="0"/>
                                          </p:val>
                                        </p:tav>
                                        <p:tav tm="100000">
                                          <p:val>
                                            <p:strVal val="#ppt_w"/>
                                          </p:val>
                                        </p:tav>
                                      </p:tavLst>
                                    </p:anim>
                                    <p:anim calcmode="lin" valueType="num">
                                      <p:cBhvr>
                                        <p:cTn id="13"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4"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E4955A-5DF7-4434-A1E8-F738AB0EBE3D}"/>
              </a:ext>
            </a:extLst>
          </p:cNvPr>
          <p:cNvPicPr>
            <a:picLocks noChangeAspect="1"/>
          </p:cNvPicPr>
          <p:nvPr/>
        </p:nvPicPr>
        <p:blipFill>
          <a:blip r:embed="rId2">
            <a:duotone>
              <a:schemeClr val="accent1">
                <a:shade val="45000"/>
                <a:satMod val="135000"/>
              </a:schemeClr>
              <a:prstClr val="white"/>
            </a:duotone>
          </a:blip>
          <a:stretch>
            <a:fillRect/>
          </a:stretch>
        </p:blipFill>
        <p:spPr>
          <a:xfrm>
            <a:off x="12700" y="-1"/>
            <a:ext cx="12179300" cy="6858000"/>
          </a:xfrm>
          <a:prstGeom prst="rect">
            <a:avLst/>
          </a:prstGeom>
        </p:spPr>
      </p:pic>
      <p:sp>
        <p:nvSpPr>
          <p:cNvPr id="4" name="Rectangle 3">
            <a:extLst>
              <a:ext uri="{FF2B5EF4-FFF2-40B4-BE49-F238E27FC236}">
                <a16:creationId xmlns:a16="http://schemas.microsoft.com/office/drawing/2014/main" id="{7237601F-FD88-6748-82D7-B50234AE0BBF}"/>
              </a:ext>
            </a:extLst>
          </p:cNvPr>
          <p:cNvSpPr/>
          <p:nvPr/>
        </p:nvSpPr>
        <p:spPr>
          <a:xfrm>
            <a:off x="6350" y="0"/>
            <a:ext cx="5505808" cy="6857999"/>
          </a:xfrm>
          <a:prstGeom prst="rect">
            <a:avLst/>
          </a:prstGeom>
          <a:solidFill>
            <a:srgbClr val="92D05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03651C-A63A-3246-902A-88B8A23B1F2F}"/>
              </a:ext>
            </a:extLst>
          </p:cNvPr>
          <p:cNvSpPr txBox="1"/>
          <p:nvPr/>
        </p:nvSpPr>
        <p:spPr>
          <a:xfrm>
            <a:off x="508604" y="426263"/>
            <a:ext cx="11319389" cy="2623475"/>
          </a:xfrm>
          <a:prstGeom prst="rect">
            <a:avLst/>
          </a:prstGeom>
          <a:noFill/>
        </p:spPr>
        <p:txBody>
          <a:bodyPr wrap="square" rtlCol="0">
            <a:spAutoFit/>
          </a:bodyPr>
          <a:lstStyle/>
          <a:p>
            <a:pPr algn="ctr" defTabSz="1217372">
              <a:lnSpc>
                <a:spcPct val="120000"/>
              </a:lnSpc>
            </a:pPr>
            <a:r>
              <a:rPr lang="en-US" sz="3200" b="1" dirty="0">
                <a:solidFill>
                  <a:srgbClr val="0070C0"/>
                </a:solidFill>
                <a:effectLst>
                  <a:outerShdw blurRad="38100" dist="38100" dir="2700000" algn="tl">
                    <a:srgbClr val="000000">
                      <a:alpha val="43137"/>
                    </a:srgbClr>
                  </a:outerShdw>
                </a:effectLst>
                <a:cs typeface="Century Gothic"/>
              </a:rPr>
              <a:t>A PROVEN, DUPLICABLE, </a:t>
            </a:r>
            <a:r>
              <a:rPr lang="en-US" sz="3200" b="1" dirty="0">
                <a:solidFill>
                  <a:srgbClr val="FF0000"/>
                </a:solidFill>
                <a:effectLst>
                  <a:outerShdw blurRad="38100" dist="38100" dir="2700000" algn="tl">
                    <a:srgbClr val="000000">
                      <a:alpha val="43137"/>
                    </a:srgbClr>
                  </a:outerShdw>
                </a:effectLst>
                <a:cs typeface="Century Gothic"/>
              </a:rPr>
              <a:t>SYSTEM</a:t>
            </a:r>
            <a:r>
              <a:rPr lang="en-US" sz="3200" b="1" dirty="0">
                <a:solidFill>
                  <a:srgbClr val="0070C0"/>
                </a:solidFill>
                <a:effectLst>
                  <a:outerShdw blurRad="38100" dist="38100" dir="2700000" algn="tl">
                    <a:srgbClr val="000000">
                      <a:alpha val="43137"/>
                    </a:srgbClr>
                  </a:outerShdw>
                </a:effectLst>
                <a:cs typeface="Century Gothic"/>
              </a:rPr>
              <a:t> TO PROVIDE </a:t>
            </a:r>
          </a:p>
          <a:p>
            <a:pPr algn="ctr" defTabSz="1217372">
              <a:lnSpc>
                <a:spcPct val="120000"/>
              </a:lnSpc>
            </a:pPr>
            <a:r>
              <a:rPr lang="en-US" sz="3200" b="1" dirty="0">
                <a:solidFill>
                  <a:srgbClr val="0070C0"/>
                </a:solidFill>
                <a:effectLst>
                  <a:outerShdw blurRad="38100" dist="38100" dir="2700000" algn="tl">
                    <a:srgbClr val="000000">
                      <a:alpha val="43137"/>
                    </a:srgbClr>
                  </a:outerShdw>
                </a:effectLst>
                <a:cs typeface="Century Gothic"/>
              </a:rPr>
              <a:t>SMALL BUSINESS OWNERS AN EFFECTIVE INTERNET PRESENCE</a:t>
            </a:r>
            <a:br>
              <a:rPr lang="en-US" sz="3200" b="1" dirty="0">
                <a:solidFill>
                  <a:srgbClr val="0070C0"/>
                </a:solidFill>
                <a:cs typeface="Century Gothic"/>
              </a:rPr>
            </a:br>
            <a:r>
              <a:rPr lang="en-US" sz="3200" b="1" dirty="0">
                <a:solidFill>
                  <a:srgbClr val="FF0000"/>
                </a:solidFill>
                <a:effectLst>
                  <a:outerShdw blurRad="38100" dist="38100" dir="2700000" algn="tl">
                    <a:srgbClr val="000000">
                      <a:alpha val="43137"/>
                    </a:srgbClr>
                  </a:outerShdw>
                </a:effectLst>
                <a:cs typeface="Century Gothic"/>
              </a:rPr>
              <a:t>TOGETHER, WE HELP BUSINESSES AND ORGANISATIONS WITH:</a:t>
            </a:r>
          </a:p>
          <a:p>
            <a:pPr algn="ctr" defTabSz="1217372">
              <a:lnSpc>
                <a:spcPct val="120000"/>
              </a:lnSpc>
            </a:pPr>
            <a:endParaRPr lang="en-US" sz="4000" b="1" dirty="0">
              <a:solidFill>
                <a:srgbClr val="0070C0"/>
              </a:solidFill>
              <a:cs typeface="Century Gothic"/>
            </a:endParaRPr>
          </a:p>
        </p:txBody>
      </p:sp>
      <p:sp>
        <p:nvSpPr>
          <p:cNvPr id="11" name="Rectangle 10">
            <a:extLst>
              <a:ext uri="{FF2B5EF4-FFF2-40B4-BE49-F238E27FC236}">
                <a16:creationId xmlns:a16="http://schemas.microsoft.com/office/drawing/2014/main" id="{338BCF47-4E6B-42CC-B7A2-A7B3529E44F1}"/>
              </a:ext>
            </a:extLst>
          </p:cNvPr>
          <p:cNvSpPr/>
          <p:nvPr/>
        </p:nvSpPr>
        <p:spPr>
          <a:xfrm>
            <a:off x="298184" y="5454155"/>
            <a:ext cx="5661596"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lvl="1" defTabSz="1217372"/>
            <a:r>
              <a:rPr lang="en-US" sz="2100" b="1" cap="all" dirty="0">
                <a:solidFill>
                  <a:schemeClr val="bg1"/>
                </a:solidFill>
                <a:latin typeface="Calibri"/>
                <a:ea typeface="ＭＳ Ｐゴシック" charset="0"/>
                <a:cs typeface="Century Gothic"/>
              </a:rPr>
              <a:t>Increasing Revenues</a:t>
            </a:r>
          </a:p>
        </p:txBody>
      </p:sp>
      <p:sp>
        <p:nvSpPr>
          <p:cNvPr id="12" name="Rectangle 11">
            <a:extLst>
              <a:ext uri="{FF2B5EF4-FFF2-40B4-BE49-F238E27FC236}">
                <a16:creationId xmlns:a16="http://schemas.microsoft.com/office/drawing/2014/main" id="{5E838523-B8EB-45C6-ABCD-C62BC426B841}"/>
              </a:ext>
            </a:extLst>
          </p:cNvPr>
          <p:cNvSpPr/>
          <p:nvPr/>
        </p:nvSpPr>
        <p:spPr>
          <a:xfrm>
            <a:off x="293209" y="4465078"/>
            <a:ext cx="5661596"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lvl="1" defTabSz="1217372">
              <a:lnSpc>
                <a:spcPct val="120000"/>
              </a:lnSpc>
            </a:pPr>
            <a:r>
              <a:rPr lang="en-US" sz="2100" b="1" cap="all" dirty="0">
                <a:solidFill>
                  <a:schemeClr val="bg1"/>
                </a:solidFill>
                <a:latin typeface="Calibri"/>
                <a:ea typeface="ＭＳ Ｐゴシック" charset="0"/>
                <a:cs typeface="Century Gothic"/>
              </a:rPr>
              <a:t>Decreasing Expenses</a:t>
            </a:r>
          </a:p>
        </p:txBody>
      </p:sp>
      <p:sp>
        <p:nvSpPr>
          <p:cNvPr id="13" name="Rectangle 12">
            <a:extLst>
              <a:ext uri="{FF2B5EF4-FFF2-40B4-BE49-F238E27FC236}">
                <a16:creationId xmlns:a16="http://schemas.microsoft.com/office/drawing/2014/main" id="{F25483F8-90D9-4D41-BFDC-43F40F09304E}"/>
              </a:ext>
            </a:extLst>
          </p:cNvPr>
          <p:cNvSpPr/>
          <p:nvPr/>
        </p:nvSpPr>
        <p:spPr>
          <a:xfrm>
            <a:off x="291944" y="3552558"/>
            <a:ext cx="5657664"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lvl="1" defTabSz="1217372">
              <a:lnSpc>
                <a:spcPct val="120000"/>
              </a:lnSpc>
            </a:pPr>
            <a:r>
              <a:rPr lang="en-US" sz="2100" b="1" cap="all" dirty="0">
                <a:solidFill>
                  <a:schemeClr val="bg1"/>
                </a:solidFill>
                <a:latin typeface="Calibri"/>
                <a:ea typeface="ＭＳ Ｐゴシック" charset="0"/>
                <a:cs typeface="Century Gothic"/>
              </a:rPr>
              <a:t>Increasing Customer Satisfaction</a:t>
            </a:r>
          </a:p>
        </p:txBody>
      </p:sp>
      <p:sp>
        <p:nvSpPr>
          <p:cNvPr id="14" name="Rectangle 13">
            <a:extLst>
              <a:ext uri="{FF2B5EF4-FFF2-40B4-BE49-F238E27FC236}">
                <a16:creationId xmlns:a16="http://schemas.microsoft.com/office/drawing/2014/main" id="{A127F0C2-8FA4-4A68-87A5-0C48D9256359}"/>
              </a:ext>
            </a:extLst>
          </p:cNvPr>
          <p:cNvSpPr/>
          <p:nvPr/>
        </p:nvSpPr>
        <p:spPr>
          <a:xfrm>
            <a:off x="6237196" y="3552559"/>
            <a:ext cx="5728717"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273913" lvl="1" algn="r" defTabSz="1217372">
              <a:lnSpc>
                <a:spcPct val="120000"/>
              </a:lnSpc>
            </a:pPr>
            <a:r>
              <a:rPr lang="en-US" sz="2100" b="1" cap="all" dirty="0">
                <a:solidFill>
                  <a:schemeClr val="bg1"/>
                </a:solidFill>
                <a:latin typeface="Calibri"/>
                <a:ea typeface="ＭＳ Ｐゴシック" charset="0"/>
                <a:cs typeface="Century Gothic"/>
              </a:rPr>
              <a:t>STREAMLINING BUSINESS PRACTICES </a:t>
            </a:r>
          </a:p>
        </p:txBody>
      </p:sp>
      <p:sp>
        <p:nvSpPr>
          <p:cNvPr id="15" name="Rectangle 14">
            <a:extLst>
              <a:ext uri="{FF2B5EF4-FFF2-40B4-BE49-F238E27FC236}">
                <a16:creationId xmlns:a16="http://schemas.microsoft.com/office/drawing/2014/main" id="{124CCB36-74CF-4733-98E2-9A06A84A0F06}"/>
              </a:ext>
            </a:extLst>
          </p:cNvPr>
          <p:cNvSpPr/>
          <p:nvPr/>
        </p:nvSpPr>
        <p:spPr>
          <a:xfrm>
            <a:off x="6237195" y="4465078"/>
            <a:ext cx="5733916"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lvl="1" algn="r" defTabSz="1217372">
              <a:lnSpc>
                <a:spcPct val="120000"/>
              </a:lnSpc>
            </a:pPr>
            <a:r>
              <a:rPr lang="en-US" sz="2100" b="1" cap="all" dirty="0">
                <a:solidFill>
                  <a:schemeClr val="bg1"/>
                </a:solidFill>
                <a:latin typeface="Calibri"/>
                <a:ea typeface="ＭＳ Ｐゴシック" charset="0"/>
                <a:cs typeface="Century Gothic"/>
              </a:rPr>
              <a:t>INCREASING ENGAGEMENT</a:t>
            </a:r>
          </a:p>
        </p:txBody>
      </p:sp>
      <p:sp>
        <p:nvSpPr>
          <p:cNvPr id="16" name="Rectangle 15">
            <a:extLst>
              <a:ext uri="{FF2B5EF4-FFF2-40B4-BE49-F238E27FC236}">
                <a16:creationId xmlns:a16="http://schemas.microsoft.com/office/drawing/2014/main" id="{AA1ED44C-2416-49C6-8B4C-E548AF1E87C4}"/>
              </a:ext>
            </a:extLst>
          </p:cNvPr>
          <p:cNvSpPr/>
          <p:nvPr/>
        </p:nvSpPr>
        <p:spPr>
          <a:xfrm>
            <a:off x="6237196" y="5454155"/>
            <a:ext cx="5728717" cy="8128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152167" lvl="1" algn="r" defTabSz="1217372">
              <a:lnSpc>
                <a:spcPct val="120000"/>
              </a:lnSpc>
            </a:pPr>
            <a:r>
              <a:rPr lang="en-US" sz="2100" b="1" cap="all" dirty="0">
                <a:solidFill>
                  <a:schemeClr val="bg1"/>
                </a:solidFill>
                <a:latin typeface="Calibri"/>
                <a:ea typeface="ＭＳ Ｐゴシック" charset="0"/>
                <a:cs typeface="Century Gothic"/>
              </a:rPr>
              <a:t>MARKETING THEIR BUSINESS</a:t>
            </a:r>
          </a:p>
        </p:txBody>
      </p:sp>
    </p:spTree>
    <p:extLst>
      <p:ext uri="{BB962C8B-B14F-4D97-AF65-F5344CB8AC3E}">
        <p14:creationId xmlns:p14="http://schemas.microsoft.com/office/powerpoint/2010/main" val="14279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498A16-3020-4A3C-B317-893C93B654EE}"/>
              </a:ext>
            </a:extLst>
          </p:cNvPr>
          <p:cNvPicPr>
            <a:picLocks noChangeAspect="1"/>
          </p:cNvPicPr>
          <p:nvPr/>
        </p:nvPicPr>
        <p:blipFill>
          <a:blip r:embed="rId3">
            <a:lum bright="70000" contrast="-70000"/>
          </a:blip>
          <a:stretch>
            <a:fillRect/>
          </a:stretch>
        </p:blipFill>
        <p:spPr>
          <a:xfrm>
            <a:off x="12700" y="0"/>
            <a:ext cx="12179300" cy="6858000"/>
          </a:xfrm>
          <a:prstGeom prst="rect">
            <a:avLst/>
          </a:prstGeom>
        </p:spPr>
      </p:pic>
      <p:sp>
        <p:nvSpPr>
          <p:cNvPr id="1617" name="Shape 1617"/>
          <p:cNvSpPr/>
          <p:nvPr/>
        </p:nvSpPr>
        <p:spPr>
          <a:xfrm>
            <a:off x="219348" y="246829"/>
            <a:ext cx="11731321" cy="1079501"/>
          </a:xfrm>
          <a:prstGeom prst="rect">
            <a:avLst/>
          </a:prstGeom>
          <a:solidFill>
            <a:srgbClr val="93BF3E"/>
          </a:solidFill>
          <a:ln w="12700">
            <a:miter lim="400000"/>
          </a:ln>
          <a:effectLst>
            <a:outerShdw blurRad="38100" dist="23000" dir="5400000" rotWithShape="0">
              <a:srgbClr val="000000">
                <a:alpha val="35000"/>
              </a:srgbClr>
            </a:outerShdw>
          </a:effectLst>
        </p:spPr>
        <p:txBody>
          <a:bodyPr lIns="60940" tIns="60941" rIns="60940" bIns="60941" anchor="ctr"/>
          <a:lstStyle/>
          <a:p>
            <a:pPr algn="ctr">
              <a:defRPr>
                <a:solidFill>
                  <a:srgbClr val="FFFFFF"/>
                </a:solidFill>
              </a:defRPr>
            </a:pPr>
            <a:endParaRPr sz="2400"/>
          </a:p>
        </p:txBody>
      </p:sp>
      <p:sp>
        <p:nvSpPr>
          <p:cNvPr id="1618" name="Shape 1618"/>
          <p:cNvSpPr/>
          <p:nvPr/>
        </p:nvSpPr>
        <p:spPr>
          <a:xfrm>
            <a:off x="1047749" y="479250"/>
            <a:ext cx="10023059" cy="625875"/>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spAutoFit/>
          </a:bodyPr>
          <a:lstStyle>
            <a:lvl1pPr algn="ctr">
              <a:tabLst>
                <a:tab pos="76200" algn="l"/>
              </a:tabLst>
              <a:defRPr sz="2600" cap="all">
                <a:solidFill>
                  <a:srgbClr val="FFFFFF"/>
                </a:solidFill>
                <a:latin typeface="DIN-Bold"/>
                <a:ea typeface="DIN-Bold"/>
                <a:cs typeface="DIN-Bold"/>
                <a:sym typeface="DIN-Bold"/>
              </a:defRPr>
            </a:lvl1pPr>
          </a:lstStyle>
          <a:p>
            <a:r>
              <a:rPr sz="3467"/>
              <a:t>Proven system for success</a:t>
            </a:r>
          </a:p>
        </p:txBody>
      </p:sp>
      <p:pic>
        <p:nvPicPr>
          <p:cNvPr id="1619" name="image7.png" descr="AdobeStock_6015704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352" y="1775353"/>
            <a:ext cx="3628569" cy="3686849"/>
          </a:xfrm>
          <a:prstGeom prst="ellipse">
            <a:avLst/>
          </a:prstGeom>
          <a:ln>
            <a:noFill/>
          </a:ln>
          <a:effectLst>
            <a:softEdge rad="112500"/>
          </a:effectLst>
        </p:spPr>
      </p:pic>
      <p:sp>
        <p:nvSpPr>
          <p:cNvPr id="1620" name="Shape 1620"/>
          <p:cNvSpPr/>
          <p:nvPr/>
        </p:nvSpPr>
        <p:spPr>
          <a:xfrm>
            <a:off x="219352" y="5716877"/>
            <a:ext cx="3628569" cy="584773"/>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spAutoFit/>
          </a:bodyPr>
          <a:lstStyle>
            <a:lvl1pPr algn="ctr">
              <a:defRPr sz="1200">
                <a:latin typeface="DIN-Medium"/>
                <a:ea typeface="DIN-Medium"/>
                <a:cs typeface="DIN-Medium"/>
                <a:sym typeface="DIN-Medium"/>
              </a:defRPr>
            </a:lvl1pPr>
          </a:lstStyle>
          <a:p>
            <a:r>
              <a:rPr sz="1600" dirty="0"/>
              <a:t>YOU TALK </a:t>
            </a:r>
            <a:r>
              <a:rPr lang="en-US" sz="1600" dirty="0"/>
              <a:t>TO</a:t>
            </a:r>
            <a:r>
              <a:rPr sz="1600" dirty="0"/>
              <a:t> BUSINESS OWNERS AND SET AN </a:t>
            </a:r>
            <a:r>
              <a:rPr lang="en-US" sz="1600" dirty="0"/>
              <a:t>APPOINTMENT</a:t>
            </a:r>
            <a:r>
              <a:rPr sz="1600" dirty="0"/>
              <a:t>.</a:t>
            </a:r>
          </a:p>
        </p:txBody>
      </p:sp>
      <p:sp>
        <p:nvSpPr>
          <p:cNvPr id="1621" name="Shape 1621"/>
          <p:cNvSpPr/>
          <p:nvPr/>
        </p:nvSpPr>
        <p:spPr>
          <a:xfrm>
            <a:off x="8323063" y="5717969"/>
            <a:ext cx="3649585" cy="584773"/>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spAutoFit/>
          </a:bodyPr>
          <a:lstStyle>
            <a:lvl1pPr algn="ctr">
              <a:defRPr sz="1200">
                <a:latin typeface="DIN-Medium"/>
                <a:ea typeface="DIN-Medium"/>
                <a:cs typeface="DIN-Medium"/>
                <a:sym typeface="DIN-Medium"/>
              </a:defRPr>
            </a:lvl1pPr>
          </a:lstStyle>
          <a:p>
            <a:r>
              <a:rPr sz="1600" dirty="0"/>
              <a:t>CLIENT GETS A GREAT SITE AND SUPPORT MARKETING IT</a:t>
            </a:r>
          </a:p>
        </p:txBody>
      </p:sp>
      <p:pic>
        <p:nvPicPr>
          <p:cNvPr id="1622" name="image76.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301069" y="1781709"/>
            <a:ext cx="3649585" cy="3686849"/>
          </a:xfrm>
          <a:prstGeom prst="ellipse">
            <a:avLst/>
          </a:prstGeom>
          <a:ln>
            <a:noFill/>
          </a:ln>
          <a:effectLst>
            <a:softEdge rad="112500"/>
          </a:effectLst>
        </p:spPr>
      </p:pic>
      <p:pic>
        <p:nvPicPr>
          <p:cNvPr id="1623" name="image77.png"/>
          <p:cNvPicPr>
            <a:picLocks noChangeAspect="1"/>
          </p:cNvPicPr>
          <p:nvPr/>
        </p:nvPicPr>
        <p:blipFill>
          <a:blip r:embed="rId6" cstate="email">
            <a:extLst>
              <a:ext uri="{28A0092B-C50C-407E-A947-70E740481C1C}">
                <a14:useLocalDpi xmlns:a14="http://schemas.microsoft.com/office/drawing/2010/main"/>
              </a:ext>
            </a:extLst>
          </a:blip>
          <a:srcRect l="30776"/>
          <a:stretch>
            <a:fillRect/>
          </a:stretch>
        </p:blipFill>
        <p:spPr>
          <a:xfrm>
            <a:off x="4142821" y="1775346"/>
            <a:ext cx="3846863" cy="3704711"/>
          </a:xfrm>
          <a:prstGeom prst="ellipse">
            <a:avLst/>
          </a:prstGeom>
          <a:ln>
            <a:noFill/>
          </a:ln>
          <a:effectLst>
            <a:softEdge rad="112500"/>
          </a:effectLst>
        </p:spPr>
      </p:pic>
      <p:sp>
        <p:nvSpPr>
          <p:cNvPr id="11" name="Shape 1624">
            <a:extLst>
              <a:ext uri="{FF2B5EF4-FFF2-40B4-BE49-F238E27FC236}">
                <a16:creationId xmlns:a16="http://schemas.microsoft.com/office/drawing/2014/main" id="{1A6EE1A4-914E-4525-92A7-E46B32E27D3C}"/>
              </a:ext>
            </a:extLst>
          </p:cNvPr>
          <p:cNvSpPr/>
          <p:nvPr/>
        </p:nvSpPr>
        <p:spPr>
          <a:xfrm>
            <a:off x="4282531" y="5655321"/>
            <a:ext cx="3777192" cy="830995"/>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p>
            <a:pPr algn="ctr">
              <a:defRPr sz="1200">
                <a:latin typeface="DIN-Medium"/>
                <a:ea typeface="DIN-Medium"/>
                <a:cs typeface="DIN-Medium"/>
                <a:sym typeface="DIN-Medium"/>
              </a:defRPr>
            </a:pPr>
            <a:r>
              <a:rPr sz="1600" dirty="0"/>
              <a:t>SALES TEAM</a:t>
            </a:r>
          </a:p>
          <a:p>
            <a:pPr algn="ctr">
              <a:defRPr sz="1200">
                <a:latin typeface="DIN-Medium"/>
                <a:ea typeface="DIN-Medium"/>
                <a:cs typeface="DIN-Medium"/>
                <a:sym typeface="DIN-Medium"/>
              </a:defRPr>
            </a:pPr>
            <a:r>
              <a:rPr sz="1600" dirty="0"/>
              <a:t>DESIGN, DIGITAL, SUPPORT TEAMS</a:t>
            </a:r>
            <a:endParaRPr lang="en-US" sz="1600" dirty="0"/>
          </a:p>
          <a:p>
            <a:pPr algn="ctr">
              <a:defRPr sz="1200">
                <a:latin typeface="DIN-Medium"/>
                <a:ea typeface="DIN-Medium"/>
                <a:cs typeface="DIN-Medium"/>
                <a:sym typeface="DIN-Medium"/>
              </a:defRPr>
            </a:pPr>
            <a:endParaRPr sz="1600"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3"/>
                                        </p:tgtEl>
                                        <p:attrNameLst>
                                          <p:attrName>style.visibility</p:attrName>
                                        </p:attrNameLst>
                                      </p:cBhvr>
                                      <p:to>
                                        <p:strVal val="visible"/>
                                      </p:to>
                                    </p:set>
                                    <p:anim calcmode="lin" valueType="num">
                                      <p:cBhvr>
                                        <p:cTn id="7" dur="1000" fill="hold"/>
                                        <p:tgtEl>
                                          <p:spTgt spid="1623"/>
                                        </p:tgtEl>
                                        <p:attrNameLst>
                                          <p:attrName>ppt_w</p:attrName>
                                        </p:attrNameLst>
                                      </p:cBhvr>
                                      <p:tavLst>
                                        <p:tav tm="0">
                                          <p:val>
                                            <p:fltVal val="0"/>
                                          </p:val>
                                        </p:tav>
                                        <p:tav tm="100000">
                                          <p:val>
                                            <p:strVal val="#ppt_w"/>
                                          </p:val>
                                        </p:tav>
                                      </p:tavLst>
                                    </p:anim>
                                    <p:anim calcmode="lin" valueType="num">
                                      <p:cBhvr>
                                        <p:cTn id="8" dur="1000" fill="hold"/>
                                        <p:tgtEl>
                                          <p:spTgt spid="162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p:tmAbs val="0"/>
                                  </p:iterate>
                                  <p:childTnLst>
                                    <p:set>
                                      <p:cBhvr>
                                        <p:cTn id="17" fill="hold"/>
                                        <p:tgtEl>
                                          <p:spTgt spid="1622"/>
                                        </p:tgtEl>
                                        <p:attrNameLst>
                                          <p:attrName>style.visibility</p:attrName>
                                        </p:attrNameLst>
                                      </p:cBhvr>
                                      <p:to>
                                        <p:strVal val="visible"/>
                                      </p:to>
                                    </p:set>
                                    <p:anim calcmode="lin" valueType="num">
                                      <p:cBhvr>
                                        <p:cTn id="18" dur="1000" fill="hold"/>
                                        <p:tgtEl>
                                          <p:spTgt spid="1622"/>
                                        </p:tgtEl>
                                        <p:attrNameLst>
                                          <p:attrName>ppt_w</p:attrName>
                                        </p:attrNameLst>
                                      </p:cBhvr>
                                      <p:tavLst>
                                        <p:tav tm="0">
                                          <p:val>
                                            <p:fltVal val="0"/>
                                          </p:val>
                                        </p:tav>
                                        <p:tav tm="100000">
                                          <p:val>
                                            <p:strVal val="#ppt_w"/>
                                          </p:val>
                                        </p:tav>
                                      </p:tavLst>
                                    </p:anim>
                                    <p:anim calcmode="lin" valueType="num">
                                      <p:cBhvr>
                                        <p:cTn id="19" dur="1000" fill="hold"/>
                                        <p:tgtEl>
                                          <p:spTgt spid="1622"/>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iterate>
                                    <p:tmAbs val="0"/>
                                  </p:iterate>
                                  <p:childTnLst>
                                    <p:set>
                                      <p:cBhvr>
                                        <p:cTn id="22" fill="hold"/>
                                        <p:tgtEl>
                                          <p:spTgt spid="1621"/>
                                        </p:tgtEl>
                                        <p:attrNameLst>
                                          <p:attrName>style.visibility</p:attrName>
                                        </p:attrNameLst>
                                      </p:cBhvr>
                                      <p:to>
                                        <p:strVal val="visible"/>
                                      </p:to>
                                    </p:set>
                                    <p:anim calcmode="lin" valueType="num">
                                      <p:cBhvr>
                                        <p:cTn id="23" dur="1000" fill="hold"/>
                                        <p:tgtEl>
                                          <p:spTgt spid="1621"/>
                                        </p:tgtEl>
                                        <p:attrNameLst>
                                          <p:attrName>ppt_w</p:attrName>
                                        </p:attrNameLst>
                                      </p:cBhvr>
                                      <p:tavLst>
                                        <p:tav tm="0">
                                          <p:val>
                                            <p:fltVal val="0"/>
                                          </p:val>
                                        </p:tav>
                                        <p:tav tm="100000">
                                          <p:val>
                                            <p:strVal val="#ppt_w"/>
                                          </p:val>
                                        </p:tav>
                                      </p:tavLst>
                                    </p:anim>
                                    <p:anim calcmode="lin" valueType="num">
                                      <p:cBhvr>
                                        <p:cTn id="24"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2" grpId="0" animBg="1" advAuto="0"/>
      <p:bldP spid="1623" grpId="0" animBg="1" advAuto="0"/>
      <p:bldP spid="1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851095-8CBF-423E-B72E-9D383D030049}"/>
              </a:ext>
            </a:extLst>
          </p:cNvPr>
          <p:cNvPicPr>
            <a:picLocks noChangeAspect="1"/>
          </p:cNvPicPr>
          <p:nvPr/>
        </p:nvPicPr>
        <p:blipFill>
          <a:blip r:embed="rId3">
            <a:lum bright="70000" contrast="-70000"/>
          </a:blip>
          <a:stretch>
            <a:fillRect/>
          </a:stretch>
        </p:blipFill>
        <p:spPr>
          <a:xfrm>
            <a:off x="12700" y="-1"/>
            <a:ext cx="12179300" cy="6858000"/>
          </a:xfrm>
          <a:prstGeom prst="rect">
            <a:avLst/>
          </a:prstGeom>
        </p:spPr>
      </p:pic>
      <p:sp>
        <p:nvSpPr>
          <p:cNvPr id="6" name="Title 1"/>
          <p:cNvSpPr txBox="1">
            <a:spLocks/>
          </p:cNvSpPr>
          <p:nvPr/>
        </p:nvSpPr>
        <p:spPr>
          <a:xfrm>
            <a:off x="4531385" y="608884"/>
            <a:ext cx="6705600" cy="711200"/>
          </a:xfrm>
          <a:prstGeom prst="rect">
            <a:avLst/>
          </a:prstGeom>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867" b="1" i="0" u="none" strike="noStrike" kern="1200" cap="all" spc="0" normalizeH="0" baseline="0" noProof="0" dirty="0">
                <a:ln>
                  <a:noFill/>
                </a:ln>
                <a:solidFill>
                  <a:srgbClr val="00B0F0"/>
                </a:solidFill>
                <a:effectLst/>
                <a:uLnTx/>
                <a:uFillTx/>
                <a:latin typeface="Calibri"/>
                <a:ea typeface="+mj-ea"/>
                <a:cs typeface="+mj-cs"/>
              </a:rPr>
              <a:t>MORE THAN JUST A WEBSITE</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4" y="0"/>
            <a:ext cx="4090969" cy="685800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9317" y="1718664"/>
            <a:ext cx="7932683" cy="3795588"/>
          </a:xfrm>
          <a:prstGeom prst="rect">
            <a:avLst/>
          </a:prstGeom>
        </p:spPr>
      </p:pic>
      <p:sp>
        <p:nvSpPr>
          <p:cNvPr id="4" name="TextBox 3">
            <a:extLst>
              <a:ext uri="{FF2B5EF4-FFF2-40B4-BE49-F238E27FC236}">
                <a16:creationId xmlns:a16="http://schemas.microsoft.com/office/drawing/2014/main" id="{07056954-8530-4C1E-B897-1ED8B15A65A3}"/>
              </a:ext>
            </a:extLst>
          </p:cNvPr>
          <p:cNvSpPr txBox="1"/>
          <p:nvPr/>
        </p:nvSpPr>
        <p:spPr>
          <a:xfrm>
            <a:off x="4601882" y="5432611"/>
            <a:ext cx="6227483" cy="584775"/>
          </a:xfrm>
          <a:prstGeom prst="rect">
            <a:avLst/>
          </a:prstGeom>
          <a:noFill/>
        </p:spPr>
        <p:txBody>
          <a:bodyPr wrap="square" rtlCol="0">
            <a:spAutoFit/>
          </a:bodyPr>
          <a:lstStyle/>
          <a:p>
            <a:r>
              <a:rPr lang="en-US" sz="3200" b="1" dirty="0">
                <a:solidFill>
                  <a:srgbClr val="00B0F0"/>
                </a:solidFill>
                <a:latin typeface="Pathway Gothic One"/>
              </a:rPr>
              <a:t>DIGITAL MARKETING PRODUCTS</a:t>
            </a:r>
          </a:p>
        </p:txBody>
      </p:sp>
      <p:sp>
        <p:nvSpPr>
          <p:cNvPr id="5" name="TextBox 4">
            <a:extLst>
              <a:ext uri="{FF2B5EF4-FFF2-40B4-BE49-F238E27FC236}">
                <a16:creationId xmlns:a16="http://schemas.microsoft.com/office/drawing/2014/main" id="{A46E257B-908F-43ED-ACA1-D7081DCE57F0}"/>
              </a:ext>
            </a:extLst>
          </p:cNvPr>
          <p:cNvSpPr txBox="1"/>
          <p:nvPr/>
        </p:nvSpPr>
        <p:spPr>
          <a:xfrm>
            <a:off x="4637534" y="6037547"/>
            <a:ext cx="7554466" cy="707886"/>
          </a:xfrm>
          <a:prstGeom prst="rect">
            <a:avLst/>
          </a:prstGeom>
          <a:noFill/>
        </p:spPr>
        <p:txBody>
          <a:bodyPr wrap="square" rtlCol="0">
            <a:spAutoFit/>
          </a:bodyPr>
          <a:lstStyle/>
          <a:p>
            <a:r>
              <a:rPr lang="en-US" sz="2000" dirty="0"/>
              <a:t>Design, SEO, Google Ads, Social Media Management, Facebook Ads, Online Reputation management, Content Writing</a:t>
            </a:r>
          </a:p>
        </p:txBody>
      </p:sp>
    </p:spTree>
    <p:extLst>
      <p:ext uri="{BB962C8B-B14F-4D97-AF65-F5344CB8AC3E}">
        <p14:creationId xmlns:p14="http://schemas.microsoft.com/office/powerpoint/2010/main" val="267599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6957848" y="0"/>
            <a:ext cx="5234152" cy="6858000"/>
          </a:xfrm>
          <a:prstGeom prst="rect">
            <a:avLst/>
          </a:prstGeom>
          <a:solidFill>
            <a:schemeClr val="bg1">
              <a:alpha val="84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8" name="TextBox 7"/>
          <p:cNvSpPr txBox="1"/>
          <p:nvPr/>
        </p:nvSpPr>
        <p:spPr>
          <a:xfrm>
            <a:off x="7109826" y="535900"/>
            <a:ext cx="4930197" cy="6124946"/>
          </a:xfrm>
          <a:prstGeom prst="rect">
            <a:avLst/>
          </a:prstGeom>
          <a:noFill/>
        </p:spPr>
        <p:txBody>
          <a:bodyPr wrap="square" rtlCol="0">
            <a:spAutoFit/>
          </a:bodyPr>
          <a:lstStyle/>
          <a:p>
            <a:pPr lvl="0"/>
            <a:r>
              <a:rPr lang="en-US" sz="2667" b="1" dirty="0">
                <a:solidFill>
                  <a:srgbClr val="0070C0"/>
                </a:solidFill>
              </a:rPr>
              <a:t>WEBSITE DESIGN</a:t>
            </a:r>
          </a:p>
          <a:p>
            <a:pPr lvl="0"/>
            <a:r>
              <a:rPr lang="en-US" sz="2400" dirty="0">
                <a:solidFill>
                  <a:schemeClr val="tx1">
                    <a:lumMod val="95000"/>
                    <a:lumOff val="5000"/>
                  </a:schemeClr>
                </a:solidFill>
              </a:rPr>
              <a:t>Your website design not only reflects your business but also determines how engaged your visitors are</a:t>
            </a:r>
          </a:p>
          <a:p>
            <a:pPr lvl="0"/>
            <a:endParaRPr lang="en-US" sz="2400" dirty="0">
              <a:solidFill>
                <a:srgbClr val="0070C0"/>
              </a:solidFill>
            </a:endParaRPr>
          </a:p>
          <a:p>
            <a:pPr lvl="0"/>
            <a:r>
              <a:rPr lang="en-US" sz="2667" b="1" dirty="0">
                <a:solidFill>
                  <a:srgbClr val="0070C0"/>
                </a:solidFill>
              </a:rPr>
              <a:t>OPTION 1: TECH SUPPORT  </a:t>
            </a:r>
            <a:br>
              <a:rPr lang="en-US" sz="2667" b="1" dirty="0">
                <a:solidFill>
                  <a:srgbClr val="0070C0"/>
                </a:solidFill>
              </a:rPr>
            </a:br>
            <a:r>
              <a:rPr lang="en-US" sz="2400" dirty="0">
                <a:solidFill>
                  <a:schemeClr val="tx1">
                    <a:lumMod val="95000"/>
                    <a:lumOff val="5000"/>
                  </a:schemeClr>
                </a:solidFill>
              </a:rPr>
              <a:t>Website Clients have unlimited access to Tech Support</a:t>
            </a:r>
          </a:p>
          <a:p>
            <a:pPr lvl="0"/>
            <a:endParaRPr lang="en-US" sz="2400" dirty="0">
              <a:solidFill>
                <a:srgbClr val="0070C0"/>
              </a:solidFill>
            </a:endParaRPr>
          </a:p>
          <a:p>
            <a:pPr lvl="0"/>
            <a:r>
              <a:rPr lang="en-US" sz="2667" b="1" dirty="0">
                <a:solidFill>
                  <a:srgbClr val="0070C0"/>
                </a:solidFill>
              </a:rPr>
              <a:t>OPTION 2: DESIGN CENTER</a:t>
            </a:r>
          </a:p>
          <a:p>
            <a:pPr lvl="0"/>
            <a:r>
              <a:rPr lang="en-US" sz="2400" dirty="0">
                <a:solidFill>
                  <a:schemeClr val="tx1">
                    <a:lumMod val="95000"/>
                    <a:lumOff val="5000"/>
                  </a:schemeClr>
                </a:solidFill>
              </a:rPr>
              <a:t>Purchase Design. Our designers can design a professional website with strong branding within the WebSolutions platform.  </a:t>
            </a:r>
          </a:p>
          <a:p>
            <a:pPr lvl="0"/>
            <a:endParaRPr lang="en-US" sz="2400" dirty="0">
              <a:solidFill>
                <a:srgbClr val="0070C0"/>
              </a:solidFill>
            </a:endParaRPr>
          </a:p>
          <a:p>
            <a:pPr lvl="0" algn="ctr"/>
            <a:r>
              <a:rPr lang="en-US" sz="2400" u="sng" dirty="0">
                <a:solidFill>
                  <a:srgbClr val="0070C0"/>
                </a:solidFill>
              </a:rPr>
              <a:t>www.mawebcenters.com</a:t>
            </a:r>
          </a:p>
        </p:txBody>
      </p:sp>
    </p:spTree>
    <p:extLst>
      <p:ext uri="{BB962C8B-B14F-4D97-AF65-F5344CB8AC3E}">
        <p14:creationId xmlns:p14="http://schemas.microsoft.com/office/powerpoint/2010/main" val="117505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food&#10;&#10;Description generated with very high confidence">
            <a:extLst>
              <a:ext uri="{FF2B5EF4-FFF2-40B4-BE49-F238E27FC236}">
                <a16:creationId xmlns:a16="http://schemas.microsoft.com/office/drawing/2014/main" id="{00D37E32-F048-4588-86A7-F96CEE26A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284" y="1213634"/>
            <a:ext cx="5239024" cy="3057516"/>
          </a:xfrm>
          <a:prstGeom prst="rect">
            <a:avLst/>
          </a:prstGeom>
        </p:spPr>
      </p:pic>
      <p:sp>
        <p:nvSpPr>
          <p:cNvPr id="1297" name="Shape 1297"/>
          <p:cNvSpPr/>
          <p:nvPr/>
        </p:nvSpPr>
        <p:spPr>
          <a:xfrm>
            <a:off x="-17931" y="-25400"/>
            <a:ext cx="1229565" cy="6883400"/>
          </a:xfrm>
          <a:prstGeom prst="rect">
            <a:avLst/>
          </a:prstGeom>
          <a:solidFill>
            <a:schemeClr val="accent3">
              <a:lumMod val="75000"/>
            </a:schemeClr>
          </a:solidFill>
          <a:ln w="12700">
            <a:miter lim="400000"/>
          </a:ln>
        </p:spPr>
        <p:txBody>
          <a:bodyPr lIns="60959" rIns="60959" anchor="ctr"/>
          <a:lstStyle/>
          <a:p>
            <a:pPr algn="ctr" defTabSz="1219170">
              <a:defRPr>
                <a:solidFill>
                  <a:srgbClr val="FFFFFF"/>
                </a:solidFill>
              </a:defRPr>
            </a:pPr>
            <a:endParaRPr sz="2400">
              <a:solidFill>
                <a:srgbClr val="FFFFFF"/>
              </a:solidFill>
            </a:endParaRPr>
          </a:p>
        </p:txBody>
      </p:sp>
      <p:sp>
        <p:nvSpPr>
          <p:cNvPr id="1298" name="Shape 1298"/>
          <p:cNvSpPr/>
          <p:nvPr/>
        </p:nvSpPr>
        <p:spPr>
          <a:xfrm rot="16200000">
            <a:off x="-2828911" y="2992951"/>
            <a:ext cx="6858001" cy="872098"/>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sz="5067"/>
              <a:t>DESIGN CENTER</a:t>
            </a:r>
          </a:p>
        </p:txBody>
      </p:sp>
      <p:pic>
        <p:nvPicPr>
          <p:cNvPr id="1294" name="image25.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04904" y="461803"/>
            <a:ext cx="6466621" cy="5578397"/>
          </a:xfrm>
          <a:prstGeom prst="rect">
            <a:avLst/>
          </a:prstGeom>
          <a:ln w="12700">
            <a:miter lim="400000"/>
          </a:ln>
        </p:spPr>
      </p:pic>
      <p:pic>
        <p:nvPicPr>
          <p:cNvPr id="1296" name="image27.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60370" y="2879692"/>
            <a:ext cx="2289069" cy="3290537"/>
          </a:xfrm>
          <a:prstGeom prst="rect">
            <a:avLst/>
          </a:prstGeom>
          <a:ln w="12700">
            <a:miter lim="400000"/>
          </a:ln>
        </p:spPr>
      </p:pic>
      <p:pic>
        <p:nvPicPr>
          <p:cNvPr id="17" name="image26.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358818" y="1699782"/>
            <a:ext cx="5694063" cy="5695132"/>
          </a:xfrm>
          <a:prstGeom prst="rect">
            <a:avLst/>
          </a:prstGeom>
          <a:ln w="12700">
            <a:miter lim="400000"/>
          </a:ln>
        </p:spPr>
      </p:pic>
      <p:pic>
        <p:nvPicPr>
          <p:cNvPr id="7" name="Picture 6" descr="A close up of food&#10;&#10;Description generated with very high confidence">
            <a:extLst>
              <a:ext uri="{FF2B5EF4-FFF2-40B4-BE49-F238E27FC236}">
                <a16:creationId xmlns:a16="http://schemas.microsoft.com/office/drawing/2014/main" id="{41CEC10D-BCC7-4013-9828-69DDCF7497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1954"/>
          <a:stretch/>
        </p:blipFill>
        <p:spPr>
          <a:xfrm>
            <a:off x="1586503" y="3429000"/>
            <a:ext cx="1539330" cy="2128838"/>
          </a:xfrm>
          <a:prstGeom prst="rect">
            <a:avLst/>
          </a:prstGeom>
          <a:ln>
            <a:noFill/>
          </a:ln>
          <a:effectLst>
            <a:outerShdw blurRad="292100" dist="139700" dir="2700000" algn="tl" rotWithShape="0">
              <a:srgbClr val="333333">
                <a:alpha val="65000"/>
              </a:srgbClr>
            </a:outerShdw>
          </a:effectLst>
        </p:spPr>
      </p:pic>
      <p:pic>
        <p:nvPicPr>
          <p:cNvPr id="11" name="Picture 10" descr="A screenshot of a social media post&#10;&#10;Description generated with very high confidence">
            <a:extLst>
              <a:ext uri="{FF2B5EF4-FFF2-40B4-BE49-F238E27FC236}">
                <a16:creationId xmlns:a16="http://schemas.microsoft.com/office/drawing/2014/main" id="{A42D69AA-D8FA-4C50-A027-472C407759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65" t="1072" r="2909" b="-1072"/>
          <a:stretch/>
        </p:blipFill>
        <p:spPr>
          <a:xfrm>
            <a:off x="7273924" y="3501125"/>
            <a:ext cx="3998763" cy="2566299"/>
          </a:xfrm>
          <a:prstGeom prst="rect">
            <a:avLst/>
          </a:prstGeom>
        </p:spPr>
      </p:pic>
      <p:grpSp>
        <p:nvGrpSpPr>
          <p:cNvPr id="12" name="Group 11">
            <a:extLst>
              <a:ext uri="{FF2B5EF4-FFF2-40B4-BE49-F238E27FC236}">
                <a16:creationId xmlns:a16="http://schemas.microsoft.com/office/drawing/2014/main" id="{03B88E4A-BC38-40A2-A983-1A32E3CEE09E}"/>
              </a:ext>
            </a:extLst>
          </p:cNvPr>
          <p:cNvGrpSpPr/>
          <p:nvPr/>
        </p:nvGrpSpPr>
        <p:grpSpPr>
          <a:xfrm>
            <a:off x="10638779" y="4719918"/>
            <a:ext cx="1802643" cy="2333064"/>
            <a:chOff x="10638779" y="4719918"/>
            <a:chExt cx="1802643" cy="2333064"/>
          </a:xfrm>
        </p:grpSpPr>
        <p:pic>
          <p:nvPicPr>
            <p:cNvPr id="9" name="Picture 8" descr="A close up of food&#10;&#10;Description generated with very high confidence">
              <a:extLst>
                <a:ext uri="{FF2B5EF4-FFF2-40B4-BE49-F238E27FC236}">
                  <a16:creationId xmlns:a16="http://schemas.microsoft.com/office/drawing/2014/main" id="{DB4D9224-DF8D-4D16-AD7D-715DF14AF1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69824" y="5324064"/>
              <a:ext cx="735305" cy="1162050"/>
            </a:xfrm>
            <a:prstGeom prst="rect">
              <a:avLst/>
            </a:prstGeom>
          </p:spPr>
        </p:pic>
        <p:pic>
          <p:nvPicPr>
            <p:cNvPr id="1300" name="image25.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0638779" y="4719918"/>
              <a:ext cx="1802643" cy="2333064"/>
            </a:xfrm>
            <a:prstGeom prst="rect">
              <a:avLst/>
            </a:prstGeom>
            <a:ln w="12700">
              <a:miter lim="400000"/>
            </a:ln>
          </p:spPr>
        </p:pic>
      </p:grpSp>
    </p:spTree>
    <p:extLst>
      <p:ext uri="{BB962C8B-B14F-4D97-AF65-F5344CB8AC3E}">
        <p14:creationId xmlns:p14="http://schemas.microsoft.com/office/powerpoint/2010/main" val="294779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6A3E24-27DE-4406-A521-3AC1F654EE3A}"/>
              </a:ext>
            </a:extLst>
          </p:cNvPr>
          <p:cNvGrpSpPr/>
          <p:nvPr/>
        </p:nvGrpSpPr>
        <p:grpSpPr>
          <a:xfrm>
            <a:off x="2171539" y="293548"/>
            <a:ext cx="6466621" cy="5578397"/>
            <a:chOff x="2171539" y="293548"/>
            <a:chExt cx="6466621" cy="5578397"/>
          </a:xfrm>
        </p:grpSpPr>
        <p:pic>
          <p:nvPicPr>
            <p:cNvPr id="1294" name="image2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71539" y="293548"/>
              <a:ext cx="6466621" cy="5578397"/>
            </a:xfrm>
            <a:prstGeom prst="rect">
              <a:avLst/>
            </a:prstGeom>
            <a:ln w="12700">
              <a:miter lim="400000"/>
            </a:ln>
          </p:spPr>
        </p:pic>
        <p:pic>
          <p:nvPicPr>
            <p:cNvPr id="3" name="Picture 2" descr="A screenshot of a cell phone&#10;&#10;Description generated with high confidence">
              <a:extLst>
                <a:ext uri="{FF2B5EF4-FFF2-40B4-BE49-F238E27FC236}">
                  <a16:creationId xmlns:a16="http://schemas.microsoft.com/office/drawing/2014/main" id="{D2277B23-197C-4913-AB5E-CFFF41FDA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677"/>
            <a:stretch/>
          </p:blipFill>
          <p:spPr>
            <a:xfrm>
              <a:off x="2979037" y="1081825"/>
              <a:ext cx="5183200" cy="2888926"/>
            </a:xfrm>
            <a:prstGeom prst="rect">
              <a:avLst/>
            </a:prstGeom>
          </p:spPr>
        </p:pic>
      </p:grpSp>
      <p:pic>
        <p:nvPicPr>
          <p:cNvPr id="17" name="image26.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333897" y="1391039"/>
            <a:ext cx="5694063" cy="5695132"/>
          </a:xfrm>
          <a:prstGeom prst="rect">
            <a:avLst/>
          </a:prstGeom>
          <a:ln w="12700">
            <a:miter lim="400000"/>
          </a:ln>
        </p:spPr>
      </p:pic>
      <p:sp>
        <p:nvSpPr>
          <p:cNvPr id="1297" name="Shape 1297"/>
          <p:cNvSpPr/>
          <p:nvPr/>
        </p:nvSpPr>
        <p:spPr>
          <a:xfrm>
            <a:off x="-17931" y="-25400"/>
            <a:ext cx="1229565" cy="6883400"/>
          </a:xfrm>
          <a:prstGeom prst="rect">
            <a:avLst/>
          </a:prstGeom>
          <a:solidFill>
            <a:schemeClr val="accent3">
              <a:lumMod val="75000"/>
            </a:schemeClr>
          </a:solidFill>
          <a:ln w="12700">
            <a:miter lim="400000"/>
          </a:ln>
        </p:spPr>
        <p:txBody>
          <a:bodyPr lIns="60959" rIns="60959" anchor="ctr"/>
          <a:lstStyle/>
          <a:p>
            <a:pPr algn="ctr" defTabSz="1219170">
              <a:defRPr>
                <a:solidFill>
                  <a:srgbClr val="FFFFFF"/>
                </a:solidFill>
              </a:defRPr>
            </a:pPr>
            <a:endParaRPr sz="2400">
              <a:solidFill>
                <a:srgbClr val="FFFFFF"/>
              </a:solidFill>
            </a:endParaRPr>
          </a:p>
        </p:txBody>
      </p:sp>
      <p:sp>
        <p:nvSpPr>
          <p:cNvPr id="1298" name="Shape 1298"/>
          <p:cNvSpPr/>
          <p:nvPr/>
        </p:nvSpPr>
        <p:spPr>
          <a:xfrm rot="16200000">
            <a:off x="-2828911" y="2992951"/>
            <a:ext cx="6858001" cy="872098"/>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sz="5067"/>
              <a:t>DESIGN CENTER</a:t>
            </a:r>
          </a:p>
        </p:txBody>
      </p:sp>
      <p:pic>
        <p:nvPicPr>
          <p:cNvPr id="1296" name="image27.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60370" y="2879692"/>
            <a:ext cx="2289069" cy="3290537"/>
          </a:xfrm>
          <a:prstGeom prst="rect">
            <a:avLst/>
          </a:prstGeom>
          <a:ln w="12700">
            <a:miter lim="400000"/>
          </a:ln>
        </p:spPr>
      </p:pic>
      <p:pic>
        <p:nvPicPr>
          <p:cNvPr id="9" name="Picture 8" descr="A picture containing photo, different&#10;&#10;Description generated with very high confidence">
            <a:extLst>
              <a:ext uri="{FF2B5EF4-FFF2-40B4-BE49-F238E27FC236}">
                <a16:creationId xmlns:a16="http://schemas.microsoft.com/office/drawing/2014/main" id="{FA7B44A6-7CFA-485D-9F3A-A93DF66EAE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0151" y="3148790"/>
            <a:ext cx="4056606" cy="2731745"/>
          </a:xfrm>
          <a:prstGeom prst="rect">
            <a:avLst/>
          </a:prstGeom>
        </p:spPr>
      </p:pic>
      <p:pic>
        <p:nvPicPr>
          <p:cNvPr id="13" name="Picture 12">
            <a:extLst>
              <a:ext uri="{FF2B5EF4-FFF2-40B4-BE49-F238E27FC236}">
                <a16:creationId xmlns:a16="http://schemas.microsoft.com/office/drawing/2014/main" id="{8EAC1A32-875B-44CD-8AF9-98CA3BC5D5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5036" y="3582438"/>
            <a:ext cx="1539764" cy="2074121"/>
          </a:xfrm>
          <a:prstGeom prst="rect">
            <a:avLst/>
          </a:prstGeom>
        </p:spPr>
      </p:pic>
      <p:pic>
        <p:nvPicPr>
          <p:cNvPr id="11" name="Picture 10">
            <a:extLst>
              <a:ext uri="{FF2B5EF4-FFF2-40B4-BE49-F238E27FC236}">
                <a16:creationId xmlns:a16="http://schemas.microsoft.com/office/drawing/2014/main" id="{D1DBF20E-0DFF-443C-AD3B-2C863BA892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3305" y="5167776"/>
            <a:ext cx="747466" cy="944553"/>
          </a:xfrm>
          <a:prstGeom prst="rect">
            <a:avLst/>
          </a:prstGeom>
        </p:spPr>
      </p:pic>
      <p:pic>
        <p:nvPicPr>
          <p:cNvPr id="15" name="Picture 14" descr="A red and black shoes&#10;&#10;Description generated with high confidence">
            <a:extLst>
              <a:ext uri="{FF2B5EF4-FFF2-40B4-BE49-F238E27FC236}">
                <a16:creationId xmlns:a16="http://schemas.microsoft.com/office/drawing/2014/main" id="{49A945CC-DD66-4096-B7E4-D51A2EC0D48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 b="35095"/>
          <a:stretch/>
        </p:blipFill>
        <p:spPr>
          <a:xfrm>
            <a:off x="11160090" y="6118162"/>
            <a:ext cx="733895" cy="320725"/>
          </a:xfrm>
          <a:prstGeom prst="rect">
            <a:avLst/>
          </a:prstGeom>
        </p:spPr>
      </p:pic>
      <p:pic>
        <p:nvPicPr>
          <p:cNvPr id="1300" name="image25.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0636920" y="4477871"/>
            <a:ext cx="1802643" cy="2603816"/>
          </a:xfrm>
          <a:prstGeom prst="rect">
            <a:avLst/>
          </a:prstGeom>
          <a:ln w="12700">
            <a:miter lim="400000"/>
          </a:ln>
        </p:spPr>
      </p:pic>
    </p:spTree>
    <p:extLst>
      <p:ext uri="{BB962C8B-B14F-4D97-AF65-F5344CB8AC3E}">
        <p14:creationId xmlns:p14="http://schemas.microsoft.com/office/powerpoint/2010/main" val="3445919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1D8FBFD-BF27-4AC8-89B1-66F79E36B4CB}"/>
              </a:ext>
            </a:extLst>
          </p:cNvPr>
          <p:cNvGrpSpPr/>
          <p:nvPr/>
        </p:nvGrpSpPr>
        <p:grpSpPr>
          <a:xfrm>
            <a:off x="2285579" y="392308"/>
            <a:ext cx="6466621" cy="5578397"/>
            <a:chOff x="2285579" y="392308"/>
            <a:chExt cx="6466621" cy="5578397"/>
          </a:xfrm>
        </p:grpSpPr>
        <p:pic>
          <p:nvPicPr>
            <p:cNvPr id="7" name="Picture 6" descr="A group of people posing for the camera&#10;&#10;Description generated with high confidence">
              <a:extLst>
                <a:ext uri="{FF2B5EF4-FFF2-40B4-BE49-F238E27FC236}">
                  <a16:creationId xmlns:a16="http://schemas.microsoft.com/office/drawing/2014/main" id="{E2D23E49-0770-41B9-8BAD-2177D31FF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9" y="1152524"/>
              <a:ext cx="5303376" cy="2876551"/>
            </a:xfrm>
            <a:prstGeom prst="rect">
              <a:avLst/>
            </a:prstGeom>
          </p:spPr>
        </p:pic>
        <p:pic>
          <p:nvPicPr>
            <p:cNvPr id="1294" name="image25.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85579" y="392308"/>
              <a:ext cx="6466621" cy="5578397"/>
            </a:xfrm>
            <a:prstGeom prst="rect">
              <a:avLst/>
            </a:prstGeom>
            <a:ln w="12700">
              <a:miter lim="400000"/>
            </a:ln>
          </p:spPr>
        </p:pic>
      </p:grpSp>
      <p:pic>
        <p:nvPicPr>
          <p:cNvPr id="17" name="image26.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358818" y="1706506"/>
            <a:ext cx="5694063" cy="5695132"/>
          </a:xfrm>
          <a:prstGeom prst="rect">
            <a:avLst/>
          </a:prstGeom>
          <a:ln w="12700">
            <a:miter lim="400000"/>
          </a:ln>
        </p:spPr>
      </p:pic>
      <p:sp>
        <p:nvSpPr>
          <p:cNvPr id="1297" name="Shape 1297"/>
          <p:cNvSpPr/>
          <p:nvPr/>
        </p:nvSpPr>
        <p:spPr>
          <a:xfrm>
            <a:off x="-17931" y="-25400"/>
            <a:ext cx="1229565" cy="6883400"/>
          </a:xfrm>
          <a:prstGeom prst="rect">
            <a:avLst/>
          </a:prstGeom>
          <a:solidFill>
            <a:schemeClr val="accent3">
              <a:lumMod val="75000"/>
            </a:schemeClr>
          </a:solidFill>
          <a:ln w="12700">
            <a:miter lim="400000"/>
          </a:ln>
        </p:spPr>
        <p:txBody>
          <a:bodyPr lIns="60959" rIns="60959" anchor="ctr"/>
          <a:lstStyle/>
          <a:p>
            <a:pPr algn="ctr" defTabSz="1219170">
              <a:defRPr>
                <a:solidFill>
                  <a:srgbClr val="FFFFFF"/>
                </a:solidFill>
              </a:defRPr>
            </a:pPr>
            <a:endParaRPr sz="2400">
              <a:solidFill>
                <a:srgbClr val="FFFFFF"/>
              </a:solidFill>
            </a:endParaRPr>
          </a:p>
        </p:txBody>
      </p:sp>
      <p:sp>
        <p:nvSpPr>
          <p:cNvPr id="1298" name="Shape 1298"/>
          <p:cNvSpPr/>
          <p:nvPr/>
        </p:nvSpPr>
        <p:spPr>
          <a:xfrm rot="16200000">
            <a:off x="-2828911" y="2992951"/>
            <a:ext cx="6858001" cy="872098"/>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sz="5067"/>
              <a:t>DESIGN CENTER</a:t>
            </a:r>
          </a:p>
        </p:txBody>
      </p:sp>
      <p:pic>
        <p:nvPicPr>
          <p:cNvPr id="1296" name="image27.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60370" y="2914649"/>
            <a:ext cx="2289069" cy="3135631"/>
          </a:xfrm>
          <a:prstGeom prst="rect">
            <a:avLst/>
          </a:prstGeom>
          <a:ln w="12700">
            <a:miter lim="400000"/>
          </a:ln>
        </p:spPr>
      </p:pic>
      <p:pic>
        <p:nvPicPr>
          <p:cNvPr id="19" name="Picture 18" descr="A screenshot of a cell phone screen with text&#10;&#10;Description generated with very high confidence">
            <a:extLst>
              <a:ext uri="{FF2B5EF4-FFF2-40B4-BE49-F238E27FC236}">
                <a16:creationId xmlns:a16="http://schemas.microsoft.com/office/drawing/2014/main" id="{51969E88-3256-4E8F-A62A-1007D80DAB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6822" y="3576981"/>
            <a:ext cx="1506757" cy="1895958"/>
          </a:xfrm>
          <a:prstGeom prst="rect">
            <a:avLst/>
          </a:prstGeom>
        </p:spPr>
      </p:pic>
      <p:pic>
        <p:nvPicPr>
          <p:cNvPr id="21" name="Picture 20" descr="A screenshot of a cell phone screen with text&#10;&#10;Description generated with high confidence">
            <a:extLst>
              <a:ext uri="{FF2B5EF4-FFF2-40B4-BE49-F238E27FC236}">
                <a16:creationId xmlns:a16="http://schemas.microsoft.com/office/drawing/2014/main" id="{A36C63A1-25AF-448C-B36A-B37A5C25B0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66"/>
          <a:stretch/>
        </p:blipFill>
        <p:spPr>
          <a:xfrm>
            <a:off x="7266709" y="3474027"/>
            <a:ext cx="3993573" cy="2657292"/>
          </a:xfrm>
          <a:prstGeom prst="rect">
            <a:avLst/>
          </a:prstGeom>
        </p:spPr>
      </p:pic>
      <p:pic>
        <p:nvPicPr>
          <p:cNvPr id="23" name="Picture 22" descr="A screenshot of a cell phone screen with text&#10;&#10;Description generated with very high confidence">
            <a:extLst>
              <a:ext uri="{FF2B5EF4-FFF2-40B4-BE49-F238E27FC236}">
                <a16:creationId xmlns:a16="http://schemas.microsoft.com/office/drawing/2014/main" id="{279F87F6-E480-4C07-8659-EB78FA1E85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1407"/>
          <a:stretch/>
        </p:blipFill>
        <p:spPr>
          <a:xfrm>
            <a:off x="10931630" y="5239392"/>
            <a:ext cx="771997" cy="1296490"/>
          </a:xfrm>
          <a:prstGeom prst="rect">
            <a:avLst/>
          </a:prstGeom>
        </p:spPr>
      </p:pic>
      <p:pic>
        <p:nvPicPr>
          <p:cNvPr id="1300" name="image25.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0434855" y="4589318"/>
            <a:ext cx="1813903" cy="2499549"/>
          </a:xfrm>
          <a:prstGeom prst="rect">
            <a:avLst/>
          </a:prstGeom>
          <a:ln w="12700">
            <a:miter lim="400000"/>
          </a:ln>
        </p:spPr>
      </p:pic>
    </p:spTree>
    <p:extLst>
      <p:ext uri="{BB962C8B-B14F-4D97-AF65-F5344CB8AC3E}">
        <p14:creationId xmlns:p14="http://schemas.microsoft.com/office/powerpoint/2010/main" val="712189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3.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1148</Words>
  <Application>Microsoft Office PowerPoint</Application>
  <PresentationFormat>Widescreen</PresentationFormat>
  <Paragraphs>228</Paragraphs>
  <Slides>24</Slides>
  <Notes>16</Notes>
  <HiddenSlides>1</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DengXian</vt:lpstr>
      <vt:lpstr>DIN-Bold</vt:lpstr>
      <vt:lpstr>DIN-Medium</vt:lpstr>
      <vt:lpstr>Helvetica Neue</vt:lpstr>
      <vt:lpstr>Helvetica Regular</vt:lpstr>
      <vt:lpstr>MS Gothic</vt:lpstr>
      <vt:lpstr>ＭＳ Ｐゴシック</vt:lpstr>
      <vt:lpstr>Pathway Gothic One</vt:lpstr>
      <vt:lpstr>Arial</vt:lpstr>
      <vt:lpstr>Calibri</vt:lpstr>
      <vt:lpstr>Calibri Light</vt:lpstr>
      <vt:lpstr>Century Gothic</vt:lpstr>
      <vt:lpstr>Helvetica</vt:lpstr>
      <vt:lpstr>Wingdings</vt:lpstr>
      <vt:lpstr>Office Theme</vt:lpstr>
      <vt:lpstr>10_Office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MAWEBCENTERS &amp;  B2B SOLUTIONS</dc:title>
  <dc:creator>chwen lim</dc:creator>
  <cp:lastModifiedBy>Jermaine Khoo</cp:lastModifiedBy>
  <cp:revision>60</cp:revision>
  <dcterms:created xsi:type="dcterms:W3CDTF">2018-09-14T22:53:45Z</dcterms:created>
  <dcterms:modified xsi:type="dcterms:W3CDTF">2018-11-01T10:16:22Z</dcterms:modified>
</cp:coreProperties>
</file>